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0" r:id="rId4"/>
    <p:sldId id="259" r:id="rId5"/>
    <p:sldId id="268" r:id="rId6"/>
    <p:sldId id="264" r:id="rId7"/>
    <p:sldId id="265" r:id="rId8"/>
    <p:sldId id="274" r:id="rId9"/>
    <p:sldId id="279" r:id="rId10"/>
    <p:sldId id="275" r:id="rId11"/>
    <p:sldId id="278" r:id="rId12"/>
    <p:sldId id="263" r:id="rId13"/>
    <p:sldId id="258" r:id="rId14"/>
    <p:sldId id="272" r:id="rId15"/>
    <p:sldId id="261" r:id="rId16"/>
    <p:sldId id="269" r:id="rId17"/>
    <p:sldId id="267" r:id="rId18"/>
    <p:sldId id="273" r:id="rId19"/>
    <p:sldId id="271" r:id="rId20"/>
    <p:sldId id="277" r:id="rId21"/>
    <p:sldId id="276" r:id="rId22"/>
    <p:sldId id="27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18" autoAdjust="0"/>
  </p:normalViewPr>
  <p:slideViewPr>
    <p:cSldViewPr snapToGrid="0">
      <p:cViewPr varScale="1">
        <p:scale>
          <a:sx n="71" d="100"/>
          <a:sy n="71" d="100"/>
        </p:scale>
        <p:origin x="235" y="58"/>
      </p:cViewPr>
      <p:guideLst/>
    </p:cSldViewPr>
  </p:slideViewPr>
  <p:outlineViewPr>
    <p:cViewPr>
      <p:scale>
        <a:sx n="33" d="100"/>
        <a:sy n="33" d="100"/>
      </p:scale>
      <p:origin x="0" y="-2514"/>
    </p:cViewPr>
  </p:outlineViewPr>
  <p:notesTextViewPr>
    <p:cViewPr>
      <p:scale>
        <a:sx n="1" d="1"/>
        <a:sy n="1" d="1"/>
      </p:scale>
      <p:origin x="0" y="0"/>
    </p:cViewPr>
  </p:notesTextViewPr>
  <p:sorterViewPr>
    <p:cViewPr varScale="1">
      <p:scale>
        <a:sx n="100" d="100"/>
        <a:sy n="100" d="100"/>
      </p:scale>
      <p:origin x="0" y="-7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rkri\Documents\assessment\Alumni%20&amp;%20Principal%20Surveys\Alumni%20&amp;%20Principal%202022-2023\Alumni%20Survey%20Report%202021-2023.xls"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drkri\Documents\assessment\Alumni%20&amp;%20Principal%20Surveys\Alumni%20&amp;%20Principal%202022-2023\Principal%20Survey%20Report%202021-2023.xls"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r>
              <a:rPr lang="en-US">
                <a:solidFill>
                  <a:srgbClr val="002060"/>
                </a:solidFill>
                <a:latin typeface="Cambria" panose="02040503050406030204" pitchFamily="18" charset="0"/>
                <a:ea typeface="Cambria" panose="02040503050406030204" pitchFamily="18" charset="0"/>
              </a:rPr>
              <a:t>Initial</a:t>
            </a:r>
            <a:r>
              <a:rPr lang="en-US" baseline="0">
                <a:solidFill>
                  <a:srgbClr val="002060"/>
                </a:solidFill>
                <a:latin typeface="Cambria" panose="02040503050406030204" pitchFamily="18" charset="0"/>
                <a:ea typeface="Cambria" panose="02040503050406030204" pitchFamily="18" charset="0"/>
              </a:rPr>
              <a:t> Teacher Preparation Programs</a:t>
            </a:r>
          </a:p>
          <a:p>
            <a:pPr>
              <a:defRPr sz="1400" b="0" i="0" u="none" strike="noStrike" kern="1200" spc="0" baseline="0">
                <a:solidFill>
                  <a:schemeClr val="tx1">
                    <a:lumMod val="65000"/>
                    <a:lumOff val="35000"/>
                  </a:schemeClr>
                </a:solidFill>
                <a:latin typeface="Cambria" panose="02040503050406030204" pitchFamily="18" charset="0"/>
                <a:ea typeface="Cambria" panose="02040503050406030204" pitchFamily="18" charset="0"/>
                <a:cs typeface="+mn-cs"/>
              </a:defRPr>
            </a:pPr>
            <a:r>
              <a:rPr lang="en-US" baseline="0">
                <a:solidFill>
                  <a:srgbClr val="002060"/>
                </a:solidFill>
                <a:latin typeface="Cambria" panose="02040503050406030204" pitchFamily="18" charset="0"/>
                <a:ea typeface="Cambria" panose="02040503050406030204" pitchFamily="18" charset="0"/>
              </a:rPr>
              <a:t>INTASC Domains</a:t>
            </a:r>
            <a:endParaRPr lang="en-US">
              <a:solidFill>
                <a:srgbClr val="002060"/>
              </a:solidFill>
              <a:latin typeface="Cambria" panose="02040503050406030204" pitchFamily="18" charset="0"/>
              <a:ea typeface="Cambria" panose="02040503050406030204" pitchFamily="18" charset="0"/>
            </a:endParaRPr>
          </a:p>
        </c:rich>
      </c:tx>
      <c:overlay val="0"/>
      <c:spPr>
        <a:noFill/>
        <a:ln w="25400">
          <a:noFill/>
        </a:ln>
      </c:spPr>
    </c:title>
    <c:autoTitleDeleted val="0"/>
    <c:plotArea>
      <c:layout/>
      <c:barChart>
        <c:barDir val="col"/>
        <c:grouping val="clustered"/>
        <c:varyColors val="0"/>
        <c:ser>
          <c:idx val="0"/>
          <c:order val="0"/>
          <c:tx>
            <c:strRef>
              <c:f>means!$H$38</c:f>
              <c:strCache>
                <c:ptCount val="1"/>
                <c:pt idx="0">
                  <c:v>Alumni</c:v>
                </c:pt>
              </c:strCache>
            </c:strRef>
          </c:tx>
          <c:spPr>
            <a:solidFill>
              <a:srgbClr val="A0C5FC"/>
            </a:solidFill>
            <a:ln>
              <a:solidFill>
                <a:schemeClr val="accent5">
                  <a:lumMod val="40000"/>
                  <a:lumOff val="60000"/>
                </a:schemeClr>
              </a:solidFill>
            </a:ln>
            <a:effectLst/>
          </c:spPr>
          <c:invertIfNegative val="0"/>
          <c:cat>
            <c:strRef>
              <c:f>means!$G$39:$G$42</c:f>
              <c:strCache>
                <c:ptCount val="4"/>
                <c:pt idx="0">
                  <c:v>Domain 1:  The Learner &amp; Learning</c:v>
                </c:pt>
                <c:pt idx="1">
                  <c:v>Domain 2:  Content Knowledge</c:v>
                </c:pt>
                <c:pt idx="2">
                  <c:v>Domain 3:  Instructional Practice</c:v>
                </c:pt>
                <c:pt idx="3">
                  <c:v>Domain 4:  Professional Responsibility</c:v>
                </c:pt>
              </c:strCache>
            </c:strRef>
          </c:cat>
          <c:val>
            <c:numRef>
              <c:f>means!$H$39:$H$42</c:f>
              <c:numCache>
                <c:formatCode>0.0</c:formatCode>
                <c:ptCount val="4"/>
                <c:pt idx="0">
                  <c:v>4.5</c:v>
                </c:pt>
                <c:pt idx="1">
                  <c:v>4.4341084999999998</c:v>
                </c:pt>
                <c:pt idx="2">
                  <c:v>4.3720929999999996</c:v>
                </c:pt>
                <c:pt idx="3">
                  <c:v>4.3953487999999998</c:v>
                </c:pt>
              </c:numCache>
            </c:numRef>
          </c:val>
          <c:extLst>
            <c:ext xmlns:c16="http://schemas.microsoft.com/office/drawing/2014/chart" uri="{C3380CC4-5D6E-409C-BE32-E72D297353CC}">
              <c16:uniqueId val="{00000000-581A-4027-8F65-D3266A0373A4}"/>
            </c:ext>
          </c:extLst>
        </c:ser>
        <c:ser>
          <c:idx val="1"/>
          <c:order val="1"/>
          <c:tx>
            <c:strRef>
              <c:f>means!$I$38</c:f>
              <c:strCache>
                <c:ptCount val="1"/>
                <c:pt idx="0">
                  <c:v>Principal</c:v>
                </c:pt>
              </c:strCache>
            </c:strRef>
          </c:tx>
          <c:spPr>
            <a:solidFill>
              <a:schemeClr val="tx2">
                <a:lumMod val="20000"/>
                <a:lumOff val="80000"/>
              </a:schemeClr>
            </a:solidFill>
            <a:ln>
              <a:solidFill>
                <a:srgbClr val="00B0F0"/>
              </a:solidFill>
            </a:ln>
            <a:effectLst/>
          </c:spPr>
          <c:invertIfNegative val="0"/>
          <c:cat>
            <c:strRef>
              <c:f>means!$G$39:$G$42</c:f>
              <c:strCache>
                <c:ptCount val="4"/>
                <c:pt idx="0">
                  <c:v>Domain 1:  The Learner &amp; Learning</c:v>
                </c:pt>
                <c:pt idx="1">
                  <c:v>Domain 2:  Content Knowledge</c:v>
                </c:pt>
                <c:pt idx="2">
                  <c:v>Domain 3:  Instructional Practice</c:v>
                </c:pt>
                <c:pt idx="3">
                  <c:v>Domain 4:  Professional Responsibility</c:v>
                </c:pt>
              </c:strCache>
            </c:strRef>
          </c:cat>
          <c:val>
            <c:numRef>
              <c:f>means!$I$39:$I$42</c:f>
              <c:numCache>
                <c:formatCode>0.0</c:formatCode>
                <c:ptCount val="4"/>
                <c:pt idx="0">
                  <c:v>4.1394231000000001</c:v>
                </c:pt>
                <c:pt idx="1">
                  <c:v>4.1111110999999996</c:v>
                </c:pt>
                <c:pt idx="2">
                  <c:v>4.0586538000000001</c:v>
                </c:pt>
                <c:pt idx="3">
                  <c:v>4.1388889000000004</c:v>
                </c:pt>
              </c:numCache>
            </c:numRef>
          </c:val>
          <c:extLst>
            <c:ext xmlns:c16="http://schemas.microsoft.com/office/drawing/2014/chart" uri="{C3380CC4-5D6E-409C-BE32-E72D297353CC}">
              <c16:uniqueId val="{00000001-581A-4027-8F65-D3266A0373A4}"/>
            </c:ext>
          </c:extLst>
        </c:ser>
        <c:dLbls>
          <c:showLegendKey val="0"/>
          <c:showVal val="0"/>
          <c:showCatName val="0"/>
          <c:showSerName val="0"/>
          <c:showPercent val="0"/>
          <c:showBubbleSize val="0"/>
        </c:dLbls>
        <c:gapWidth val="219"/>
        <c:overlap val="-27"/>
        <c:axId val="766025391"/>
        <c:axId val="1"/>
      </c:barChart>
      <c:catAx>
        <c:axId val="766025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Cambria" panose="02040503050406030204" pitchFamily="18" charset="0"/>
                <a:ea typeface="Cambria" panose="02040503050406030204" pitchFamily="18" charset="0"/>
                <a:cs typeface="+mn-cs"/>
              </a:defRPr>
            </a:pPr>
            <a:endParaRPr lang="en-US"/>
          </a:p>
        </c:txPr>
        <c:crossAx val="1"/>
        <c:crossesAt val="1"/>
        <c:auto val="1"/>
        <c:lblAlgn val="ctr"/>
        <c:lblOffset val="100"/>
        <c:noMultiLvlLbl val="0"/>
      </c:catAx>
      <c:valAx>
        <c:axId val="1"/>
        <c:scaling>
          <c:orientation val="minMax"/>
          <c:max val="5"/>
          <c:min val="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025391"/>
        <c:crosses val="autoZero"/>
        <c:crossBetween val="between"/>
        <c:majorUnit val="1"/>
      </c:valAx>
      <c:spPr>
        <a:noFill/>
        <a:ln w="25400">
          <a:noFill/>
        </a:ln>
      </c:spPr>
    </c:plotArea>
    <c:legend>
      <c:legendPos val="b"/>
      <c:overlay val="0"/>
      <c:spPr>
        <a:noFill/>
        <a:ln w="25400">
          <a:noFill/>
        </a:ln>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mbria" panose="02040503050406030204" pitchFamily="18" charset="0"/>
              <a:ea typeface="Cambria" panose="02040503050406030204" pitchFamily="18" charset="0"/>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rgbClr val="002060"/>
                </a:solidFill>
                <a:latin typeface="Cambria" panose="02040503050406030204" pitchFamily="18" charset="0"/>
                <a:ea typeface="Cambria" panose="02040503050406030204" pitchFamily="18" charset="0"/>
              </a:rPr>
              <a:t>Initial Teacher</a:t>
            </a:r>
            <a:r>
              <a:rPr lang="en-US" b="1" baseline="0" dirty="0">
                <a:solidFill>
                  <a:srgbClr val="002060"/>
                </a:solidFill>
                <a:latin typeface="Cambria" panose="02040503050406030204" pitchFamily="18" charset="0"/>
                <a:ea typeface="Cambria" panose="02040503050406030204" pitchFamily="18" charset="0"/>
              </a:rPr>
              <a:t> Preparation Principal Survey</a:t>
            </a:r>
          </a:p>
          <a:p>
            <a:pPr>
              <a:defRPr/>
            </a:pPr>
            <a:endParaRPr lang="en-US" b="1" baseline="0" dirty="0">
              <a:solidFill>
                <a:srgbClr val="002060"/>
              </a:solidFill>
              <a:latin typeface="Cambria" panose="02040503050406030204" pitchFamily="18" charset="0"/>
              <a:ea typeface="Cambria" panose="02040503050406030204" pitchFamily="18" charset="0"/>
            </a:endParaRPr>
          </a:p>
          <a:p>
            <a:pPr>
              <a:defRPr/>
            </a:pPr>
            <a:r>
              <a:rPr lang="en-US" b="0" dirty="0">
                <a:solidFill>
                  <a:srgbClr val="002060"/>
                </a:solidFill>
                <a:latin typeface="Cambria" panose="02040503050406030204" pitchFamily="18" charset="0"/>
                <a:ea typeface="Cambria" panose="02040503050406030204" pitchFamily="18" charset="0"/>
              </a:rPr>
              <a:t>The Educator Preparation Program (EPP) that prepared this teacher is responsive to district needs</a:t>
            </a:r>
          </a:p>
          <a:p>
            <a:pPr>
              <a:defRPr/>
            </a:pPr>
            <a:r>
              <a:rPr lang="en-US" b="0" i="1" dirty="0">
                <a:solidFill>
                  <a:srgbClr val="002060"/>
                </a:solidFill>
                <a:latin typeface="Cambria" panose="02040503050406030204" pitchFamily="18" charset="0"/>
                <a:ea typeface="Cambria" panose="02040503050406030204" pitchFamily="18" charset="0"/>
              </a:rPr>
              <a:t>Percent of respondents reporting agree or strongly agree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freqs!$B$43</c:f>
              <c:strCache>
                <c:ptCount val="1"/>
                <c:pt idx="0">
                  <c:v>The Educator Preparation Program (EPP) that prepared this teacher is responsive to district needs.</c:v>
                </c:pt>
              </c:strCache>
            </c:strRef>
          </c:tx>
          <c:spPr>
            <a:solidFill>
              <a:schemeClr val="accent1"/>
            </a:solidFill>
            <a:ln>
              <a:noFill/>
            </a:ln>
            <a:effectLst/>
          </c:spPr>
          <c:invertIfNegative val="0"/>
          <c:cat>
            <c:numRef>
              <c:f>freqs!$C$42:$F$42</c:f>
              <c:numCache>
                <c:formatCode>0</c:formatCode>
                <c:ptCount val="4"/>
                <c:pt idx="0" formatCode="General">
                  <c:v>2020</c:v>
                </c:pt>
                <c:pt idx="1">
                  <c:v>2021</c:v>
                </c:pt>
                <c:pt idx="2">
                  <c:v>2022</c:v>
                </c:pt>
                <c:pt idx="3">
                  <c:v>2023</c:v>
                </c:pt>
              </c:numCache>
            </c:numRef>
          </c:cat>
          <c:val>
            <c:numRef>
              <c:f>freqs!$C$43:$F$43</c:f>
              <c:numCache>
                <c:formatCode>0%</c:formatCode>
                <c:ptCount val="4"/>
                <c:pt idx="0">
                  <c:v>0.86821705426356588</c:v>
                </c:pt>
                <c:pt idx="1">
                  <c:v>0.90804597701149425</c:v>
                </c:pt>
                <c:pt idx="2">
                  <c:v>0.8936170212765957</c:v>
                </c:pt>
                <c:pt idx="3">
                  <c:v>0.89542483660130723</c:v>
                </c:pt>
              </c:numCache>
            </c:numRef>
          </c:val>
          <c:extLst>
            <c:ext xmlns:c16="http://schemas.microsoft.com/office/drawing/2014/chart" uri="{C3380CC4-5D6E-409C-BE32-E72D297353CC}">
              <c16:uniqueId val="{00000000-573A-4933-85EF-B09A1E8628EA}"/>
            </c:ext>
          </c:extLst>
        </c:ser>
        <c:dLbls>
          <c:showLegendKey val="0"/>
          <c:showVal val="0"/>
          <c:showCatName val="0"/>
          <c:showSerName val="0"/>
          <c:showPercent val="0"/>
          <c:showBubbleSize val="0"/>
        </c:dLbls>
        <c:gapWidth val="219"/>
        <c:overlap val="-27"/>
        <c:axId val="2123199743"/>
        <c:axId val="2123198783"/>
      </c:barChart>
      <c:catAx>
        <c:axId val="2123199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3198783"/>
        <c:crosses val="autoZero"/>
        <c:auto val="1"/>
        <c:lblAlgn val="ctr"/>
        <c:lblOffset val="100"/>
        <c:noMultiLvlLbl val="0"/>
      </c:catAx>
      <c:valAx>
        <c:axId val="2123198783"/>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31997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0" i="0" baseline="0" dirty="0">
                <a:solidFill>
                  <a:srgbClr val="002060"/>
                </a:solidFill>
                <a:effectLst/>
                <a:latin typeface="+mj-lt"/>
              </a:rPr>
              <a:t>Advanced Graduate Programs</a:t>
            </a:r>
            <a:endParaRPr lang="en-US" dirty="0">
              <a:solidFill>
                <a:srgbClr val="002060"/>
              </a:solidFill>
              <a:effectLst/>
              <a:latin typeface="+mj-lt"/>
            </a:endParaRPr>
          </a:p>
          <a:p>
            <a:pPr>
              <a:defRPr/>
            </a:pPr>
            <a:r>
              <a:rPr lang="en-US" sz="1800" b="0" i="0" baseline="0" dirty="0">
                <a:solidFill>
                  <a:srgbClr val="002060"/>
                </a:solidFill>
                <a:effectLst/>
                <a:latin typeface="+mj-lt"/>
              </a:rPr>
              <a:t>CAEP Advanced Standards</a:t>
            </a:r>
            <a:endParaRPr lang="en-US" dirty="0">
              <a:solidFill>
                <a:srgbClr val="002060"/>
              </a:solidFill>
              <a:effectLst/>
              <a:latin typeface="+mj-l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descriptives!$B$33</c:f>
              <c:strCache>
                <c:ptCount val="1"/>
                <c:pt idx="0">
                  <c:v>Alumni</c:v>
                </c:pt>
              </c:strCache>
            </c:strRef>
          </c:tx>
          <c:spPr>
            <a:solidFill>
              <a:schemeClr val="accent1"/>
            </a:solidFill>
            <a:ln>
              <a:noFill/>
            </a:ln>
            <a:effectLst/>
          </c:spPr>
          <c:invertIfNegative val="0"/>
          <c:cat>
            <c:strRef>
              <c:f>descriptives!$A$34:$A$39</c:f>
              <c:strCache>
                <c:ptCount val="6"/>
                <c:pt idx="0">
                  <c:v>Domain 1: Applications of data literacy</c:v>
                </c:pt>
                <c:pt idx="1">
                  <c:v>Domain 2: Understanding research</c:v>
                </c:pt>
                <c:pt idx="2">
                  <c:v>Domain 3: Data analysis for supportive environments</c:v>
                </c:pt>
                <c:pt idx="3">
                  <c:v>Domain 4: Collaboration</c:v>
                </c:pt>
                <c:pt idx="4">
                  <c:v>Domain 5: Applications of technology</c:v>
                </c:pt>
                <c:pt idx="5">
                  <c:v>Domain 6: Ethics</c:v>
                </c:pt>
              </c:strCache>
            </c:strRef>
          </c:cat>
          <c:val>
            <c:numRef>
              <c:f>descriptives!$B$34:$B$39</c:f>
              <c:numCache>
                <c:formatCode>0.0</c:formatCode>
                <c:ptCount val="6"/>
                <c:pt idx="0">
                  <c:v>4.3389961000000001</c:v>
                </c:pt>
                <c:pt idx="1">
                  <c:v>3.9313725000000002</c:v>
                </c:pt>
                <c:pt idx="2">
                  <c:v>4.3431373000000004</c:v>
                </c:pt>
                <c:pt idx="3">
                  <c:v>4.4264706</c:v>
                </c:pt>
                <c:pt idx="4">
                  <c:v>4.3529412000000001</c:v>
                </c:pt>
                <c:pt idx="5">
                  <c:v>4.5882353</c:v>
                </c:pt>
              </c:numCache>
            </c:numRef>
          </c:val>
          <c:extLst>
            <c:ext xmlns:c16="http://schemas.microsoft.com/office/drawing/2014/chart" uri="{C3380CC4-5D6E-409C-BE32-E72D297353CC}">
              <c16:uniqueId val="{00000000-E735-4F58-A4EF-C36911BD32C0}"/>
            </c:ext>
          </c:extLst>
        </c:ser>
        <c:ser>
          <c:idx val="1"/>
          <c:order val="1"/>
          <c:tx>
            <c:strRef>
              <c:f>descriptives!$C$33</c:f>
              <c:strCache>
                <c:ptCount val="1"/>
                <c:pt idx="0">
                  <c:v>Employer</c:v>
                </c:pt>
              </c:strCache>
            </c:strRef>
          </c:tx>
          <c:spPr>
            <a:solidFill>
              <a:srgbClr val="44546A">
                <a:lumMod val="20000"/>
                <a:lumOff val="80000"/>
              </a:srgbClr>
            </a:solidFill>
            <a:ln>
              <a:noFill/>
            </a:ln>
            <a:effectLst/>
          </c:spPr>
          <c:invertIfNegative val="0"/>
          <c:cat>
            <c:strRef>
              <c:f>descriptives!$A$34:$A$39</c:f>
              <c:strCache>
                <c:ptCount val="6"/>
                <c:pt idx="0">
                  <c:v>Domain 1: Applications of data literacy</c:v>
                </c:pt>
                <c:pt idx="1">
                  <c:v>Domain 2: Understanding research</c:v>
                </c:pt>
                <c:pt idx="2">
                  <c:v>Domain 3: Data analysis for supportive environments</c:v>
                </c:pt>
                <c:pt idx="3">
                  <c:v>Domain 4: Collaboration</c:v>
                </c:pt>
                <c:pt idx="4">
                  <c:v>Domain 5: Applications of technology</c:v>
                </c:pt>
                <c:pt idx="5">
                  <c:v>Domain 6: Ethics</c:v>
                </c:pt>
              </c:strCache>
            </c:strRef>
          </c:cat>
          <c:val>
            <c:numRef>
              <c:f>descriptives!$C$34:$C$39</c:f>
              <c:numCache>
                <c:formatCode>0.0</c:formatCode>
                <c:ptCount val="6"/>
                <c:pt idx="0">
                  <c:v>4.1071429000000004</c:v>
                </c:pt>
                <c:pt idx="1">
                  <c:v>4.0074074</c:v>
                </c:pt>
                <c:pt idx="2">
                  <c:v>4.3055555999999999</c:v>
                </c:pt>
                <c:pt idx="3">
                  <c:v>4.0833332999999996</c:v>
                </c:pt>
                <c:pt idx="4">
                  <c:v>4.4166667000000004</c:v>
                </c:pt>
                <c:pt idx="5">
                  <c:v>4.4895832999999996</c:v>
                </c:pt>
              </c:numCache>
            </c:numRef>
          </c:val>
          <c:extLst>
            <c:ext xmlns:c16="http://schemas.microsoft.com/office/drawing/2014/chart" uri="{C3380CC4-5D6E-409C-BE32-E72D297353CC}">
              <c16:uniqueId val="{00000001-E735-4F58-A4EF-C36911BD32C0}"/>
            </c:ext>
          </c:extLst>
        </c:ser>
        <c:dLbls>
          <c:showLegendKey val="0"/>
          <c:showVal val="0"/>
          <c:showCatName val="0"/>
          <c:showSerName val="0"/>
          <c:showPercent val="0"/>
          <c:showBubbleSize val="0"/>
        </c:dLbls>
        <c:gapWidth val="219"/>
        <c:overlap val="-27"/>
        <c:axId val="1055096416"/>
        <c:axId val="1055086816"/>
      </c:barChart>
      <c:catAx>
        <c:axId val="1055096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2060"/>
                </a:solidFill>
                <a:latin typeface="Cambria" panose="02040503050406030204" pitchFamily="18" charset="0"/>
                <a:ea typeface="Cambria" panose="02040503050406030204" pitchFamily="18" charset="0"/>
                <a:cs typeface="+mn-cs"/>
              </a:defRPr>
            </a:pPr>
            <a:endParaRPr lang="en-US"/>
          </a:p>
        </c:txPr>
        <c:crossAx val="1055086816"/>
        <c:crosses val="autoZero"/>
        <c:auto val="1"/>
        <c:lblAlgn val="ctr"/>
        <c:lblOffset val="100"/>
        <c:noMultiLvlLbl val="0"/>
      </c:catAx>
      <c:valAx>
        <c:axId val="1055086816"/>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Cambria" panose="02040503050406030204" pitchFamily="18" charset="0"/>
                <a:ea typeface="Cambria" panose="02040503050406030204" pitchFamily="18" charset="0"/>
                <a:cs typeface="+mn-cs"/>
              </a:defRPr>
            </a:pPr>
            <a:endParaRPr lang="en-US"/>
          </a:p>
        </c:txPr>
        <c:crossAx val="1055096416"/>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29E857-EDA3-4D82-92E0-67BCD2AC846A}"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A67D5F79-DD61-4BDD-9279-33CBEDD4E4CD}">
      <dgm:prSet/>
      <dgm:spPr/>
      <dgm:t>
        <a:bodyPr/>
        <a:lstStyle/>
        <a:p>
          <a:r>
            <a:rPr lang="en-US" dirty="0">
              <a:latin typeface="Cambria" panose="02040503050406030204" pitchFamily="18" charset="0"/>
              <a:ea typeface="Cambria" panose="02040503050406030204" pitchFamily="18" charset="0"/>
            </a:rPr>
            <a:t>These surveys were designed to capture the perspectives of our alumni and their principals.  </a:t>
          </a:r>
        </a:p>
      </dgm:t>
    </dgm:pt>
    <dgm:pt modelId="{5CE776CE-B663-41D0-AF17-AB9CBA497635}" type="parTrans" cxnId="{B9B0EFB8-9714-490F-9F1E-22E4F69EADFD}">
      <dgm:prSet/>
      <dgm:spPr/>
      <dgm:t>
        <a:bodyPr/>
        <a:lstStyle/>
        <a:p>
          <a:endParaRPr lang="en-US"/>
        </a:p>
      </dgm:t>
    </dgm:pt>
    <dgm:pt modelId="{93303CF3-62D0-4EDE-989D-574375D6130A}" type="sibTrans" cxnId="{B9B0EFB8-9714-490F-9F1E-22E4F69EADFD}">
      <dgm:prSet/>
      <dgm:spPr/>
      <dgm:t>
        <a:bodyPr/>
        <a:lstStyle/>
        <a:p>
          <a:endParaRPr lang="en-US"/>
        </a:p>
      </dgm:t>
    </dgm:pt>
    <dgm:pt modelId="{FE2D867F-8DD8-4428-8F2F-9F5A2B0194EF}">
      <dgm:prSet/>
      <dgm:spPr/>
      <dgm:t>
        <a:bodyPr/>
        <a:lstStyle/>
        <a:p>
          <a:r>
            <a:rPr lang="en-US" dirty="0">
              <a:latin typeface="Cambria" panose="02040503050406030204" pitchFamily="18" charset="0"/>
              <a:ea typeface="Cambria" panose="02040503050406030204" pitchFamily="18" charset="0"/>
            </a:rPr>
            <a:t>The surveys contain items employing a 5-point Likert scale (with 1=</a:t>
          </a:r>
          <a:r>
            <a:rPr lang="en-US" i="1" dirty="0">
              <a:latin typeface="Cambria" panose="02040503050406030204" pitchFamily="18" charset="0"/>
              <a:ea typeface="Cambria" panose="02040503050406030204" pitchFamily="18" charset="0"/>
            </a:rPr>
            <a:t>Strongly disagree</a:t>
          </a:r>
          <a:r>
            <a:rPr lang="en-US" dirty="0">
              <a:latin typeface="Cambria" panose="02040503050406030204" pitchFamily="18" charset="0"/>
              <a:ea typeface="Cambria" panose="02040503050406030204" pitchFamily="18" charset="0"/>
            </a:rPr>
            <a:t>, 2=</a:t>
          </a:r>
          <a:r>
            <a:rPr lang="en-US" i="1" dirty="0">
              <a:latin typeface="Cambria" panose="02040503050406030204" pitchFamily="18" charset="0"/>
              <a:ea typeface="Cambria" panose="02040503050406030204" pitchFamily="18" charset="0"/>
            </a:rPr>
            <a:t>Disagree</a:t>
          </a:r>
          <a:r>
            <a:rPr lang="en-US" dirty="0">
              <a:latin typeface="Cambria" panose="02040503050406030204" pitchFamily="18" charset="0"/>
              <a:ea typeface="Cambria" panose="02040503050406030204" pitchFamily="18" charset="0"/>
            </a:rPr>
            <a:t>, 3=</a:t>
          </a:r>
          <a:r>
            <a:rPr lang="en-US" i="1" dirty="0">
              <a:latin typeface="Cambria" panose="02040503050406030204" pitchFamily="18" charset="0"/>
              <a:ea typeface="Cambria" panose="02040503050406030204" pitchFamily="18" charset="0"/>
            </a:rPr>
            <a:t>Neither agree nor disagree</a:t>
          </a:r>
          <a:r>
            <a:rPr lang="en-US" dirty="0">
              <a:latin typeface="Cambria" panose="02040503050406030204" pitchFamily="18" charset="0"/>
              <a:ea typeface="Cambria" panose="02040503050406030204" pitchFamily="18" charset="0"/>
            </a:rPr>
            <a:t>, 4=</a:t>
          </a:r>
          <a:r>
            <a:rPr lang="en-US" i="1" dirty="0">
              <a:latin typeface="Cambria" panose="02040503050406030204" pitchFamily="18" charset="0"/>
              <a:ea typeface="Cambria" panose="02040503050406030204" pitchFamily="18" charset="0"/>
            </a:rPr>
            <a:t>Agree</a:t>
          </a:r>
          <a:r>
            <a:rPr lang="en-US" dirty="0">
              <a:latin typeface="Cambria" panose="02040503050406030204" pitchFamily="18" charset="0"/>
              <a:ea typeface="Cambria" panose="02040503050406030204" pitchFamily="18" charset="0"/>
            </a:rPr>
            <a:t>, and 5=</a:t>
          </a:r>
          <a:r>
            <a:rPr lang="en-US" i="1" dirty="0">
              <a:latin typeface="Cambria" panose="02040503050406030204" pitchFamily="18" charset="0"/>
              <a:ea typeface="Cambria" panose="02040503050406030204" pitchFamily="18" charset="0"/>
            </a:rPr>
            <a:t>Strongly agree</a:t>
          </a:r>
          <a:r>
            <a:rPr lang="en-US" dirty="0">
              <a:latin typeface="Cambria" panose="02040503050406030204" pitchFamily="18" charset="0"/>
              <a:ea typeface="Cambria" panose="02040503050406030204" pitchFamily="18" charset="0"/>
            </a:rPr>
            <a:t>).  </a:t>
          </a:r>
        </a:p>
      </dgm:t>
    </dgm:pt>
    <dgm:pt modelId="{70BE6340-C97E-434C-8A5B-827F04E6562D}" type="parTrans" cxnId="{F19F9906-538D-49E7-9587-F9A9A46D3FD1}">
      <dgm:prSet/>
      <dgm:spPr/>
      <dgm:t>
        <a:bodyPr/>
        <a:lstStyle/>
        <a:p>
          <a:endParaRPr lang="en-US"/>
        </a:p>
      </dgm:t>
    </dgm:pt>
    <dgm:pt modelId="{C2D6BE6E-6F59-4113-8EEE-3C3ED2A4B7BD}" type="sibTrans" cxnId="{F19F9906-538D-49E7-9587-F9A9A46D3FD1}">
      <dgm:prSet/>
      <dgm:spPr/>
      <dgm:t>
        <a:bodyPr/>
        <a:lstStyle/>
        <a:p>
          <a:endParaRPr lang="en-US"/>
        </a:p>
      </dgm:t>
    </dgm:pt>
    <dgm:pt modelId="{49D6AA8F-8660-4491-A45F-9A3F5CD08ECF}">
      <dgm:prSet/>
      <dgm:spPr/>
      <dgm:t>
        <a:bodyPr/>
        <a:lstStyle/>
        <a:p>
          <a:r>
            <a:rPr lang="en-US" dirty="0">
              <a:latin typeface="Cambria" panose="02040503050406030204" pitchFamily="18" charset="0"/>
              <a:ea typeface="Cambria" panose="02040503050406030204" pitchFamily="18" charset="0"/>
            </a:rPr>
            <a:t>These surveys are parallel in nature and are administered annually.  The data are provided to program faculty alongside other important data points in order to triangulate the results and examine trends across time.</a:t>
          </a:r>
        </a:p>
      </dgm:t>
    </dgm:pt>
    <dgm:pt modelId="{822EA9CD-3D49-4BF3-8564-17ECC7CD787D}" type="parTrans" cxnId="{785CB166-6D06-411D-A0B5-25530CBBE5B5}">
      <dgm:prSet/>
      <dgm:spPr/>
      <dgm:t>
        <a:bodyPr/>
        <a:lstStyle/>
        <a:p>
          <a:endParaRPr lang="en-US"/>
        </a:p>
      </dgm:t>
    </dgm:pt>
    <dgm:pt modelId="{CDBBB26C-B433-45CC-ABB2-6E13DC3537AF}" type="sibTrans" cxnId="{785CB166-6D06-411D-A0B5-25530CBBE5B5}">
      <dgm:prSet/>
      <dgm:spPr/>
      <dgm:t>
        <a:bodyPr/>
        <a:lstStyle/>
        <a:p>
          <a:endParaRPr lang="en-US"/>
        </a:p>
      </dgm:t>
    </dgm:pt>
    <dgm:pt modelId="{5B09E977-5E82-4AC6-B2B3-607D4FB1AE13}" type="pres">
      <dgm:prSet presAssocID="{A129E857-EDA3-4D82-92E0-67BCD2AC846A}" presName="linear" presStyleCnt="0">
        <dgm:presLayoutVars>
          <dgm:animLvl val="lvl"/>
          <dgm:resizeHandles val="exact"/>
        </dgm:presLayoutVars>
      </dgm:prSet>
      <dgm:spPr/>
    </dgm:pt>
    <dgm:pt modelId="{5EB5438E-55B1-4B8A-A0BA-0451EA89070A}" type="pres">
      <dgm:prSet presAssocID="{A67D5F79-DD61-4BDD-9279-33CBEDD4E4CD}" presName="parentText" presStyleLbl="node1" presStyleIdx="0" presStyleCnt="3">
        <dgm:presLayoutVars>
          <dgm:chMax val="0"/>
          <dgm:bulletEnabled val="1"/>
        </dgm:presLayoutVars>
      </dgm:prSet>
      <dgm:spPr/>
    </dgm:pt>
    <dgm:pt modelId="{CF27550B-FA4A-47C6-850C-60C5C33CEE36}" type="pres">
      <dgm:prSet presAssocID="{93303CF3-62D0-4EDE-989D-574375D6130A}" presName="spacer" presStyleCnt="0"/>
      <dgm:spPr/>
    </dgm:pt>
    <dgm:pt modelId="{25BBB7A7-34CA-4270-98A1-3691CDBFAD42}" type="pres">
      <dgm:prSet presAssocID="{FE2D867F-8DD8-4428-8F2F-9F5A2B0194EF}" presName="parentText" presStyleLbl="node1" presStyleIdx="1" presStyleCnt="3">
        <dgm:presLayoutVars>
          <dgm:chMax val="0"/>
          <dgm:bulletEnabled val="1"/>
        </dgm:presLayoutVars>
      </dgm:prSet>
      <dgm:spPr/>
    </dgm:pt>
    <dgm:pt modelId="{59EA6D86-66AD-48B5-B19A-001D91793F1C}" type="pres">
      <dgm:prSet presAssocID="{C2D6BE6E-6F59-4113-8EEE-3C3ED2A4B7BD}" presName="spacer" presStyleCnt="0"/>
      <dgm:spPr/>
    </dgm:pt>
    <dgm:pt modelId="{9D9332D5-7A97-46D8-ACAE-5D53E41240D3}" type="pres">
      <dgm:prSet presAssocID="{49D6AA8F-8660-4491-A45F-9A3F5CD08ECF}" presName="parentText" presStyleLbl="node1" presStyleIdx="2" presStyleCnt="3">
        <dgm:presLayoutVars>
          <dgm:chMax val="0"/>
          <dgm:bulletEnabled val="1"/>
        </dgm:presLayoutVars>
      </dgm:prSet>
      <dgm:spPr/>
    </dgm:pt>
  </dgm:ptLst>
  <dgm:cxnLst>
    <dgm:cxn modelId="{F19F9906-538D-49E7-9587-F9A9A46D3FD1}" srcId="{A129E857-EDA3-4D82-92E0-67BCD2AC846A}" destId="{FE2D867F-8DD8-4428-8F2F-9F5A2B0194EF}" srcOrd="1" destOrd="0" parTransId="{70BE6340-C97E-434C-8A5B-827F04E6562D}" sibTransId="{C2D6BE6E-6F59-4113-8EEE-3C3ED2A4B7BD}"/>
    <dgm:cxn modelId="{50C03F0C-F506-4F94-B415-C3AC589FC8B3}" type="presOf" srcId="{A67D5F79-DD61-4BDD-9279-33CBEDD4E4CD}" destId="{5EB5438E-55B1-4B8A-A0BA-0451EA89070A}" srcOrd="0" destOrd="0" presId="urn:microsoft.com/office/officeart/2005/8/layout/vList2"/>
    <dgm:cxn modelId="{785CB166-6D06-411D-A0B5-25530CBBE5B5}" srcId="{A129E857-EDA3-4D82-92E0-67BCD2AC846A}" destId="{49D6AA8F-8660-4491-A45F-9A3F5CD08ECF}" srcOrd="2" destOrd="0" parTransId="{822EA9CD-3D49-4BF3-8564-17ECC7CD787D}" sibTransId="{CDBBB26C-B433-45CC-ABB2-6E13DC3537AF}"/>
    <dgm:cxn modelId="{F6FC9872-5621-4C47-B5FE-82025224896D}" type="presOf" srcId="{A129E857-EDA3-4D82-92E0-67BCD2AC846A}" destId="{5B09E977-5E82-4AC6-B2B3-607D4FB1AE13}" srcOrd="0" destOrd="0" presId="urn:microsoft.com/office/officeart/2005/8/layout/vList2"/>
    <dgm:cxn modelId="{16272097-2281-4EC9-BC1A-D91B3C1C30B1}" type="presOf" srcId="{49D6AA8F-8660-4491-A45F-9A3F5CD08ECF}" destId="{9D9332D5-7A97-46D8-ACAE-5D53E41240D3}" srcOrd="0" destOrd="0" presId="urn:microsoft.com/office/officeart/2005/8/layout/vList2"/>
    <dgm:cxn modelId="{806E4AB0-1F23-4806-98C3-ED2234D3B8FD}" type="presOf" srcId="{FE2D867F-8DD8-4428-8F2F-9F5A2B0194EF}" destId="{25BBB7A7-34CA-4270-98A1-3691CDBFAD42}" srcOrd="0" destOrd="0" presId="urn:microsoft.com/office/officeart/2005/8/layout/vList2"/>
    <dgm:cxn modelId="{B9B0EFB8-9714-490F-9F1E-22E4F69EADFD}" srcId="{A129E857-EDA3-4D82-92E0-67BCD2AC846A}" destId="{A67D5F79-DD61-4BDD-9279-33CBEDD4E4CD}" srcOrd="0" destOrd="0" parTransId="{5CE776CE-B663-41D0-AF17-AB9CBA497635}" sibTransId="{93303CF3-62D0-4EDE-989D-574375D6130A}"/>
    <dgm:cxn modelId="{8F589226-CDE3-4C53-8ECB-0CA9E7B77EFD}" type="presParOf" srcId="{5B09E977-5E82-4AC6-B2B3-607D4FB1AE13}" destId="{5EB5438E-55B1-4B8A-A0BA-0451EA89070A}" srcOrd="0" destOrd="0" presId="urn:microsoft.com/office/officeart/2005/8/layout/vList2"/>
    <dgm:cxn modelId="{EA0ADEBE-4C3E-45DD-BF67-4ADD4CC56AB3}" type="presParOf" srcId="{5B09E977-5E82-4AC6-B2B3-607D4FB1AE13}" destId="{CF27550B-FA4A-47C6-850C-60C5C33CEE36}" srcOrd="1" destOrd="0" presId="urn:microsoft.com/office/officeart/2005/8/layout/vList2"/>
    <dgm:cxn modelId="{49D4120E-CC62-4A43-8BF8-B7550466E5DB}" type="presParOf" srcId="{5B09E977-5E82-4AC6-B2B3-607D4FB1AE13}" destId="{25BBB7A7-34CA-4270-98A1-3691CDBFAD42}" srcOrd="2" destOrd="0" presId="urn:microsoft.com/office/officeart/2005/8/layout/vList2"/>
    <dgm:cxn modelId="{DC0A3B56-B4B5-4568-89B0-3DBB32897810}" type="presParOf" srcId="{5B09E977-5E82-4AC6-B2B3-607D4FB1AE13}" destId="{59EA6D86-66AD-48B5-B19A-001D91793F1C}" srcOrd="3" destOrd="0" presId="urn:microsoft.com/office/officeart/2005/8/layout/vList2"/>
    <dgm:cxn modelId="{92376D6A-D386-45B7-AAB8-D4AC3A621920}" type="presParOf" srcId="{5B09E977-5E82-4AC6-B2B3-607D4FB1AE13}" destId="{9D9332D5-7A97-46D8-ACAE-5D53E41240D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224E82-3CB8-4AE0-9746-CC4DAE9BBBF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2197D452-D902-45D5-97DA-1877FB141414}">
      <dgm:prSet custT="1"/>
      <dgm:spPr>
        <a:solidFill>
          <a:schemeClr val="accent1">
            <a:lumMod val="60000"/>
            <a:lumOff val="40000"/>
          </a:schemeClr>
        </a:solidFill>
      </dgm:spPr>
      <dgm:t>
        <a:bodyPr/>
        <a:lstStyle/>
        <a:p>
          <a:r>
            <a:rPr lang="en-US" sz="1800" dirty="0">
              <a:latin typeface="Cambria" panose="02040503050406030204" pitchFamily="18" charset="0"/>
              <a:ea typeface="Cambria" panose="02040503050406030204" pitchFamily="18" charset="0"/>
            </a:rPr>
            <a:t>What our alumni say: A sample of responses</a:t>
          </a:r>
        </a:p>
      </dgm:t>
    </dgm:pt>
    <dgm:pt modelId="{6050A3F7-137A-4EED-A35F-73EA350C5727}" type="parTrans" cxnId="{6A56F671-5B96-49A5-99C1-56D40DB8106F}">
      <dgm:prSet/>
      <dgm:spPr/>
      <dgm:t>
        <a:bodyPr/>
        <a:lstStyle/>
        <a:p>
          <a:endParaRPr lang="en-US"/>
        </a:p>
      </dgm:t>
    </dgm:pt>
    <dgm:pt modelId="{5A0A57F6-9D1D-4676-B1C7-8FE1FD46CC0A}" type="sibTrans" cxnId="{6A56F671-5B96-49A5-99C1-56D40DB8106F}">
      <dgm:prSet/>
      <dgm:spPr/>
      <dgm:t>
        <a:bodyPr/>
        <a:lstStyle/>
        <a:p>
          <a:endParaRPr lang="en-US"/>
        </a:p>
      </dgm:t>
    </dgm:pt>
    <dgm:pt modelId="{6B4ED057-3087-4AA8-9F7D-CC02A8D424B1}">
      <dgm:prSet custT="1"/>
      <dgm:spPr/>
      <dgm:t>
        <a:bodyPr/>
        <a:lstStyle/>
        <a:p>
          <a:r>
            <a:rPr lang="en-US" sz="1400" i="1" dirty="0">
              <a:solidFill>
                <a:srgbClr val="002060"/>
              </a:solidFill>
              <a:latin typeface="Cambria" panose="02040503050406030204" pitchFamily="18" charset="0"/>
              <a:ea typeface="Cambria" panose="02040503050406030204" pitchFamily="18" charset="0"/>
            </a:rPr>
            <a:t>USF prepared me for teaching in every way it possibly could! While nothing will create the true experience of being in a classroom all alone as the only adult in charge, the coursework and internships ensured I was ready to take the dive into my own classroom after graduation. I consistently look back to old notes, lesson plans, and activities I created throughout my classes and practicums to influence my teaching and help my students' learning. USF is the absolute best teacher preparation college in the state.</a:t>
          </a:r>
          <a:endParaRPr lang="en-US" sz="1400" dirty="0">
            <a:solidFill>
              <a:srgbClr val="002060"/>
            </a:solidFill>
            <a:latin typeface="Cambria" panose="02040503050406030204" pitchFamily="18" charset="0"/>
            <a:ea typeface="Cambria" panose="02040503050406030204" pitchFamily="18" charset="0"/>
          </a:endParaRPr>
        </a:p>
      </dgm:t>
    </dgm:pt>
    <dgm:pt modelId="{8C285CD4-B359-4FBA-88CF-7CD89D1658A6}" type="parTrans" cxnId="{4CB15CBF-2361-4C4D-A260-974F2446075A}">
      <dgm:prSet/>
      <dgm:spPr/>
      <dgm:t>
        <a:bodyPr/>
        <a:lstStyle/>
        <a:p>
          <a:endParaRPr lang="en-US"/>
        </a:p>
      </dgm:t>
    </dgm:pt>
    <dgm:pt modelId="{1A82E0CF-41C0-4574-B1D8-68EE0B011BE3}" type="sibTrans" cxnId="{4CB15CBF-2361-4C4D-A260-974F2446075A}">
      <dgm:prSet/>
      <dgm:spPr/>
      <dgm:t>
        <a:bodyPr/>
        <a:lstStyle/>
        <a:p>
          <a:endParaRPr lang="en-US"/>
        </a:p>
      </dgm:t>
    </dgm:pt>
    <dgm:pt modelId="{FB6CFE88-131D-4BA7-BE19-2553BBF4E6F6}">
      <dgm:prSet custT="1"/>
      <dgm:spPr/>
      <dgm:t>
        <a:bodyPr/>
        <a:lstStyle/>
        <a:p>
          <a:r>
            <a:rPr lang="en-US" sz="1400" i="1" dirty="0">
              <a:solidFill>
                <a:srgbClr val="002060"/>
              </a:solidFill>
              <a:latin typeface="Cambria" panose="02040503050406030204" pitchFamily="18" charset="0"/>
              <a:ea typeface="Cambria" panose="02040503050406030204" pitchFamily="18" charset="0"/>
            </a:rPr>
            <a:t>The USF College of Ed has prepared me exceptionally well for my career in education. I credit my success to the preparation and training I have received. I started my teaching career at what most would say is the worst time to start; 2020. I taught in a challenging middle school at the height of the pandemic, did hybrid teaching both in class and virtual simultaneously. Even with those challenges, I have maintained a 'Highly Effective' rating each year I have been teaching.</a:t>
          </a:r>
          <a:endParaRPr lang="en-US" sz="1400" dirty="0">
            <a:solidFill>
              <a:srgbClr val="002060"/>
            </a:solidFill>
            <a:latin typeface="Cambria" panose="02040503050406030204" pitchFamily="18" charset="0"/>
            <a:ea typeface="Cambria" panose="02040503050406030204" pitchFamily="18" charset="0"/>
          </a:endParaRPr>
        </a:p>
      </dgm:t>
    </dgm:pt>
    <dgm:pt modelId="{58EA9723-3AB7-465F-A49D-7B8C97B96050}" type="parTrans" cxnId="{2BDF91BB-3F70-4695-8DCA-231A44A3CF5D}">
      <dgm:prSet/>
      <dgm:spPr/>
      <dgm:t>
        <a:bodyPr/>
        <a:lstStyle/>
        <a:p>
          <a:endParaRPr lang="en-US"/>
        </a:p>
      </dgm:t>
    </dgm:pt>
    <dgm:pt modelId="{D56C31E0-167F-497C-9394-315AC5ABE1AD}" type="sibTrans" cxnId="{2BDF91BB-3F70-4695-8DCA-231A44A3CF5D}">
      <dgm:prSet/>
      <dgm:spPr/>
      <dgm:t>
        <a:bodyPr/>
        <a:lstStyle/>
        <a:p>
          <a:endParaRPr lang="en-US"/>
        </a:p>
      </dgm:t>
    </dgm:pt>
    <dgm:pt modelId="{979B1F83-705A-4353-9439-46D8F78AC8CD}">
      <dgm:prSet custT="1"/>
      <dgm:spPr/>
      <dgm:t>
        <a:bodyPr/>
        <a:lstStyle/>
        <a:p>
          <a:r>
            <a:rPr lang="en-US" sz="1400" i="1" dirty="0">
              <a:solidFill>
                <a:srgbClr val="002060"/>
              </a:solidFill>
              <a:latin typeface="Cambria" panose="02040503050406030204" pitchFamily="18" charset="0"/>
              <a:ea typeface="Cambria" panose="02040503050406030204" pitchFamily="18" charset="0"/>
            </a:rPr>
            <a:t>USF'S Education Program set me up for a successful teaching career. I was very thankful for the program’s efforts on ensuring we pass all teacher certifications prior to graduating that was very essential in immediately securing a teaching position.</a:t>
          </a:r>
          <a:endParaRPr lang="en-US" sz="1400" dirty="0">
            <a:solidFill>
              <a:srgbClr val="002060"/>
            </a:solidFill>
            <a:latin typeface="Cambria" panose="02040503050406030204" pitchFamily="18" charset="0"/>
            <a:ea typeface="Cambria" panose="02040503050406030204" pitchFamily="18" charset="0"/>
          </a:endParaRPr>
        </a:p>
      </dgm:t>
    </dgm:pt>
    <dgm:pt modelId="{15276CA9-034D-406F-BB7A-2A40C7570957}" type="parTrans" cxnId="{93CF77D4-7863-49DE-9112-EC92DCDECDCC}">
      <dgm:prSet/>
      <dgm:spPr/>
      <dgm:t>
        <a:bodyPr/>
        <a:lstStyle/>
        <a:p>
          <a:endParaRPr lang="en-US"/>
        </a:p>
      </dgm:t>
    </dgm:pt>
    <dgm:pt modelId="{C6A78EF7-36A8-4A82-B74A-2165D94B52F9}" type="sibTrans" cxnId="{93CF77D4-7863-49DE-9112-EC92DCDECDCC}">
      <dgm:prSet/>
      <dgm:spPr/>
      <dgm:t>
        <a:bodyPr/>
        <a:lstStyle/>
        <a:p>
          <a:endParaRPr lang="en-US"/>
        </a:p>
      </dgm:t>
    </dgm:pt>
    <dgm:pt modelId="{876AF4B4-5D07-49AB-8D90-890F58A52C06}">
      <dgm:prSet custT="1"/>
      <dgm:spPr/>
      <dgm:t>
        <a:bodyPr/>
        <a:lstStyle/>
        <a:p>
          <a:endParaRPr lang="en-US" sz="1400" dirty="0">
            <a:solidFill>
              <a:srgbClr val="002060"/>
            </a:solidFill>
            <a:latin typeface="Cambria" panose="02040503050406030204" pitchFamily="18" charset="0"/>
            <a:ea typeface="Cambria" panose="02040503050406030204" pitchFamily="18" charset="0"/>
          </a:endParaRPr>
        </a:p>
      </dgm:t>
    </dgm:pt>
    <dgm:pt modelId="{B126A08A-0314-4D96-8E57-092F9216B42D}" type="parTrans" cxnId="{7DA32533-14C5-4D6B-AB6A-C58A40F42D94}">
      <dgm:prSet/>
      <dgm:spPr/>
      <dgm:t>
        <a:bodyPr/>
        <a:lstStyle/>
        <a:p>
          <a:endParaRPr lang="en-US"/>
        </a:p>
      </dgm:t>
    </dgm:pt>
    <dgm:pt modelId="{36CD918F-2BAD-4D96-ACD7-AD8639823DC7}" type="sibTrans" cxnId="{7DA32533-14C5-4D6B-AB6A-C58A40F42D94}">
      <dgm:prSet/>
      <dgm:spPr/>
      <dgm:t>
        <a:bodyPr/>
        <a:lstStyle/>
        <a:p>
          <a:endParaRPr lang="en-US"/>
        </a:p>
      </dgm:t>
    </dgm:pt>
    <dgm:pt modelId="{DB768DE1-BDBF-490D-9F13-2DB3126626F0}">
      <dgm:prSet custT="1"/>
      <dgm:spPr/>
      <dgm:t>
        <a:bodyPr/>
        <a:lstStyle/>
        <a:p>
          <a:endParaRPr lang="en-US" sz="1400" dirty="0">
            <a:solidFill>
              <a:srgbClr val="002060"/>
            </a:solidFill>
            <a:latin typeface="Cambria" panose="02040503050406030204" pitchFamily="18" charset="0"/>
            <a:ea typeface="Cambria" panose="02040503050406030204" pitchFamily="18" charset="0"/>
          </a:endParaRPr>
        </a:p>
      </dgm:t>
    </dgm:pt>
    <dgm:pt modelId="{7DE9B29F-5FFC-4B87-94E7-BD6499B198E7}" type="parTrans" cxnId="{2F575AA5-F420-4013-8E37-910096F69E46}">
      <dgm:prSet/>
      <dgm:spPr/>
      <dgm:t>
        <a:bodyPr/>
        <a:lstStyle/>
        <a:p>
          <a:endParaRPr lang="en-US"/>
        </a:p>
      </dgm:t>
    </dgm:pt>
    <dgm:pt modelId="{DE1BC5B4-E766-4926-A277-722DE96D63BE}" type="sibTrans" cxnId="{2F575AA5-F420-4013-8E37-910096F69E46}">
      <dgm:prSet/>
      <dgm:spPr/>
      <dgm:t>
        <a:bodyPr/>
        <a:lstStyle/>
        <a:p>
          <a:endParaRPr lang="en-US"/>
        </a:p>
      </dgm:t>
    </dgm:pt>
    <dgm:pt modelId="{F919F9D5-1EBF-4AC2-93EE-ECCD83573288}">
      <dgm:prSet/>
      <dgm:spPr/>
      <dgm:t>
        <a:bodyPr/>
        <a:lstStyle/>
        <a:p>
          <a:endParaRPr lang="en-US" sz="1300" dirty="0">
            <a:latin typeface="Cambria" panose="02040503050406030204" pitchFamily="18" charset="0"/>
            <a:ea typeface="Cambria" panose="02040503050406030204" pitchFamily="18" charset="0"/>
          </a:endParaRPr>
        </a:p>
      </dgm:t>
    </dgm:pt>
    <dgm:pt modelId="{D3A14F7F-278D-475E-A1E6-C1F1FD655ADD}" type="parTrans" cxnId="{B9CFCE98-0066-4604-81B1-D6BD9F5E66C4}">
      <dgm:prSet/>
      <dgm:spPr/>
      <dgm:t>
        <a:bodyPr/>
        <a:lstStyle/>
        <a:p>
          <a:endParaRPr lang="en-US"/>
        </a:p>
      </dgm:t>
    </dgm:pt>
    <dgm:pt modelId="{DF184851-FFB2-4C29-BEC9-BFF22B29D9CE}" type="sibTrans" cxnId="{B9CFCE98-0066-4604-81B1-D6BD9F5E66C4}">
      <dgm:prSet/>
      <dgm:spPr/>
      <dgm:t>
        <a:bodyPr/>
        <a:lstStyle/>
        <a:p>
          <a:endParaRPr lang="en-US"/>
        </a:p>
      </dgm:t>
    </dgm:pt>
    <dgm:pt modelId="{513330B2-A186-43C1-82ED-616AB291FC88}" type="pres">
      <dgm:prSet presAssocID="{ED224E82-3CB8-4AE0-9746-CC4DAE9BBBF5}" presName="linear" presStyleCnt="0">
        <dgm:presLayoutVars>
          <dgm:animLvl val="lvl"/>
          <dgm:resizeHandles val="exact"/>
        </dgm:presLayoutVars>
      </dgm:prSet>
      <dgm:spPr/>
    </dgm:pt>
    <dgm:pt modelId="{5F60EBFE-528A-4381-BFF2-720912A492AA}" type="pres">
      <dgm:prSet presAssocID="{2197D452-D902-45D5-97DA-1877FB141414}" presName="parentText" presStyleLbl="node1" presStyleIdx="0" presStyleCnt="1">
        <dgm:presLayoutVars>
          <dgm:chMax val="0"/>
          <dgm:bulletEnabled val="1"/>
        </dgm:presLayoutVars>
      </dgm:prSet>
      <dgm:spPr/>
    </dgm:pt>
    <dgm:pt modelId="{C5740B8B-C3FE-435D-8389-8D687FDA9D39}" type="pres">
      <dgm:prSet presAssocID="{2197D452-D902-45D5-97DA-1877FB141414}" presName="childText" presStyleLbl="revTx" presStyleIdx="0" presStyleCnt="1" custScaleY="115846">
        <dgm:presLayoutVars>
          <dgm:bulletEnabled val="1"/>
        </dgm:presLayoutVars>
      </dgm:prSet>
      <dgm:spPr/>
    </dgm:pt>
  </dgm:ptLst>
  <dgm:cxnLst>
    <dgm:cxn modelId="{3A43B901-6D72-4649-B179-54BA85650F39}" type="presOf" srcId="{FB6CFE88-131D-4BA7-BE19-2553BBF4E6F6}" destId="{C5740B8B-C3FE-435D-8389-8D687FDA9D39}" srcOrd="0" destOrd="3" presId="urn:microsoft.com/office/officeart/2005/8/layout/vList2"/>
    <dgm:cxn modelId="{EFE44F20-FC18-45CB-9ABB-2BF995F51A0A}" type="presOf" srcId="{876AF4B4-5D07-49AB-8D90-890F58A52C06}" destId="{C5740B8B-C3FE-435D-8389-8D687FDA9D39}" srcOrd="0" destOrd="2" presId="urn:microsoft.com/office/officeart/2005/8/layout/vList2"/>
    <dgm:cxn modelId="{7DA32533-14C5-4D6B-AB6A-C58A40F42D94}" srcId="{2197D452-D902-45D5-97DA-1877FB141414}" destId="{876AF4B4-5D07-49AB-8D90-890F58A52C06}" srcOrd="2" destOrd="0" parTransId="{B126A08A-0314-4D96-8E57-092F9216B42D}" sibTransId="{36CD918F-2BAD-4D96-ACD7-AD8639823DC7}"/>
    <dgm:cxn modelId="{077A565E-150E-4EDD-98E6-6DD77A92488E}" type="presOf" srcId="{6B4ED057-3087-4AA8-9F7D-CC02A8D424B1}" destId="{C5740B8B-C3FE-435D-8389-8D687FDA9D39}" srcOrd="0" destOrd="1" presId="urn:microsoft.com/office/officeart/2005/8/layout/vList2"/>
    <dgm:cxn modelId="{6F75886B-7598-45A5-9C83-0C136B719846}" type="presOf" srcId="{F919F9D5-1EBF-4AC2-93EE-ECCD83573288}" destId="{C5740B8B-C3FE-435D-8389-8D687FDA9D39}" srcOrd="0" destOrd="0" presId="urn:microsoft.com/office/officeart/2005/8/layout/vList2"/>
    <dgm:cxn modelId="{6A56F671-5B96-49A5-99C1-56D40DB8106F}" srcId="{ED224E82-3CB8-4AE0-9746-CC4DAE9BBBF5}" destId="{2197D452-D902-45D5-97DA-1877FB141414}" srcOrd="0" destOrd="0" parTransId="{6050A3F7-137A-4EED-A35F-73EA350C5727}" sibTransId="{5A0A57F6-9D1D-4676-B1C7-8FE1FD46CC0A}"/>
    <dgm:cxn modelId="{9C67F67E-6F19-4674-81CF-8999E5C64379}" type="presOf" srcId="{ED224E82-3CB8-4AE0-9746-CC4DAE9BBBF5}" destId="{513330B2-A186-43C1-82ED-616AB291FC88}" srcOrd="0" destOrd="0" presId="urn:microsoft.com/office/officeart/2005/8/layout/vList2"/>
    <dgm:cxn modelId="{E2DAD597-FEDF-4328-A6F2-A4850AE51D24}" type="presOf" srcId="{DB768DE1-BDBF-490D-9F13-2DB3126626F0}" destId="{C5740B8B-C3FE-435D-8389-8D687FDA9D39}" srcOrd="0" destOrd="4" presId="urn:microsoft.com/office/officeart/2005/8/layout/vList2"/>
    <dgm:cxn modelId="{B9CFCE98-0066-4604-81B1-D6BD9F5E66C4}" srcId="{2197D452-D902-45D5-97DA-1877FB141414}" destId="{F919F9D5-1EBF-4AC2-93EE-ECCD83573288}" srcOrd="0" destOrd="0" parTransId="{D3A14F7F-278D-475E-A1E6-C1F1FD655ADD}" sibTransId="{DF184851-FFB2-4C29-BEC9-BFF22B29D9CE}"/>
    <dgm:cxn modelId="{2F575AA5-F420-4013-8E37-910096F69E46}" srcId="{2197D452-D902-45D5-97DA-1877FB141414}" destId="{DB768DE1-BDBF-490D-9F13-2DB3126626F0}" srcOrd="4" destOrd="0" parTransId="{7DE9B29F-5FFC-4B87-94E7-BD6499B198E7}" sibTransId="{DE1BC5B4-E766-4926-A277-722DE96D63BE}"/>
    <dgm:cxn modelId="{5C28F7B2-A285-417C-B4D3-A552A0FE8613}" type="presOf" srcId="{2197D452-D902-45D5-97DA-1877FB141414}" destId="{5F60EBFE-528A-4381-BFF2-720912A492AA}" srcOrd="0" destOrd="0" presId="urn:microsoft.com/office/officeart/2005/8/layout/vList2"/>
    <dgm:cxn modelId="{6CD195B9-3B4D-4B2F-9BA3-71D82141720C}" type="presOf" srcId="{979B1F83-705A-4353-9439-46D8F78AC8CD}" destId="{C5740B8B-C3FE-435D-8389-8D687FDA9D39}" srcOrd="0" destOrd="5" presId="urn:microsoft.com/office/officeart/2005/8/layout/vList2"/>
    <dgm:cxn modelId="{2BDF91BB-3F70-4695-8DCA-231A44A3CF5D}" srcId="{2197D452-D902-45D5-97DA-1877FB141414}" destId="{FB6CFE88-131D-4BA7-BE19-2553BBF4E6F6}" srcOrd="3" destOrd="0" parTransId="{58EA9723-3AB7-465F-A49D-7B8C97B96050}" sibTransId="{D56C31E0-167F-497C-9394-315AC5ABE1AD}"/>
    <dgm:cxn modelId="{4CB15CBF-2361-4C4D-A260-974F2446075A}" srcId="{2197D452-D902-45D5-97DA-1877FB141414}" destId="{6B4ED057-3087-4AA8-9F7D-CC02A8D424B1}" srcOrd="1" destOrd="0" parTransId="{8C285CD4-B359-4FBA-88CF-7CD89D1658A6}" sibTransId="{1A82E0CF-41C0-4574-B1D8-68EE0B011BE3}"/>
    <dgm:cxn modelId="{93CF77D4-7863-49DE-9112-EC92DCDECDCC}" srcId="{2197D452-D902-45D5-97DA-1877FB141414}" destId="{979B1F83-705A-4353-9439-46D8F78AC8CD}" srcOrd="5" destOrd="0" parTransId="{15276CA9-034D-406F-BB7A-2A40C7570957}" sibTransId="{C6A78EF7-36A8-4A82-B74A-2165D94B52F9}"/>
    <dgm:cxn modelId="{817E9157-4AFC-4991-87CF-A0695FEBFE01}" type="presParOf" srcId="{513330B2-A186-43C1-82ED-616AB291FC88}" destId="{5F60EBFE-528A-4381-BFF2-720912A492AA}" srcOrd="0" destOrd="0" presId="urn:microsoft.com/office/officeart/2005/8/layout/vList2"/>
    <dgm:cxn modelId="{BCA5857F-4674-473F-B22D-B3952E40D5EC}" type="presParOf" srcId="{513330B2-A186-43C1-82ED-616AB291FC88}" destId="{C5740B8B-C3FE-435D-8389-8D687FDA9D3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717BFC-18CE-4AFC-B935-B21ED1B5847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A449854-AEF3-483C-92C7-3738FA3475FC}">
      <dgm:prSet custT="1"/>
      <dgm:spPr/>
      <dgm:t>
        <a:bodyPr/>
        <a:lstStyle/>
        <a:p>
          <a:r>
            <a:rPr lang="en-US" sz="1800" dirty="0">
              <a:latin typeface="Cambria" panose="02040503050406030204" pitchFamily="18" charset="0"/>
              <a:ea typeface="Cambria" panose="02040503050406030204" pitchFamily="18" charset="0"/>
            </a:rPr>
            <a:t>What our employers say: A sample of responses</a:t>
          </a:r>
        </a:p>
      </dgm:t>
    </dgm:pt>
    <dgm:pt modelId="{2BF3DADE-CC87-4FA5-B84C-A7423FD17BD8}" type="parTrans" cxnId="{0AF61754-8602-4A6D-8D81-F4D0A569E836}">
      <dgm:prSet/>
      <dgm:spPr/>
      <dgm:t>
        <a:bodyPr/>
        <a:lstStyle/>
        <a:p>
          <a:endParaRPr lang="en-US"/>
        </a:p>
      </dgm:t>
    </dgm:pt>
    <dgm:pt modelId="{A03A5485-7550-492A-8110-6A3203DB3420}" type="sibTrans" cxnId="{0AF61754-8602-4A6D-8D81-F4D0A569E836}">
      <dgm:prSet/>
      <dgm:spPr/>
      <dgm:t>
        <a:bodyPr/>
        <a:lstStyle/>
        <a:p>
          <a:endParaRPr lang="en-US"/>
        </a:p>
      </dgm:t>
    </dgm:pt>
    <dgm:pt modelId="{BBAB7873-56C4-4998-AF44-0E9F24C850FD}">
      <dgm:prSet custT="1"/>
      <dgm:spPr/>
      <dgm:t>
        <a:bodyPr/>
        <a:lstStyle/>
        <a:p>
          <a:r>
            <a:rPr lang="en-US" sz="1400" b="0" i="1" dirty="0">
              <a:solidFill>
                <a:srgbClr val="002060"/>
              </a:solidFill>
              <a:latin typeface="Cambria" panose="02040503050406030204" pitchFamily="18" charset="0"/>
              <a:ea typeface="Cambria" panose="02040503050406030204" pitchFamily="18" charset="0"/>
            </a:rPr>
            <a:t>She has become an excellent Assistant Principal for Hillsborough County Public Schools. She will make an outstanding principal.</a:t>
          </a:r>
          <a:r>
            <a:rPr lang="en-US" sz="1400" i="1" dirty="0">
              <a:solidFill>
                <a:srgbClr val="002060"/>
              </a:solidFill>
              <a:latin typeface="Cambria" panose="02040503050406030204" pitchFamily="18" charset="0"/>
              <a:ea typeface="Cambria" panose="02040503050406030204" pitchFamily="18" charset="0"/>
            </a:rPr>
            <a:t> </a:t>
          </a:r>
          <a:endParaRPr lang="en-US" sz="1400" dirty="0">
            <a:solidFill>
              <a:srgbClr val="002060"/>
            </a:solidFill>
            <a:latin typeface="Cambria" panose="02040503050406030204" pitchFamily="18" charset="0"/>
            <a:ea typeface="Cambria" panose="02040503050406030204" pitchFamily="18" charset="0"/>
          </a:endParaRPr>
        </a:p>
      </dgm:t>
    </dgm:pt>
    <dgm:pt modelId="{9006B0B2-3702-4F9F-9595-CCF76F0302D9}" type="parTrans" cxnId="{524E7A50-EEA2-453C-B881-A3FC0C577505}">
      <dgm:prSet/>
      <dgm:spPr/>
      <dgm:t>
        <a:bodyPr/>
        <a:lstStyle/>
        <a:p>
          <a:endParaRPr lang="en-US"/>
        </a:p>
      </dgm:t>
    </dgm:pt>
    <dgm:pt modelId="{280797D8-E6DA-4A64-9148-CEB434277019}" type="sibTrans" cxnId="{524E7A50-EEA2-453C-B881-A3FC0C577505}">
      <dgm:prSet/>
      <dgm:spPr/>
      <dgm:t>
        <a:bodyPr/>
        <a:lstStyle/>
        <a:p>
          <a:endParaRPr lang="en-US"/>
        </a:p>
      </dgm:t>
    </dgm:pt>
    <dgm:pt modelId="{722E3A8A-1231-41A4-B87F-1CD3C87C3BAB}">
      <dgm:prSet custT="1"/>
      <dgm:spPr/>
      <dgm:t>
        <a:bodyPr/>
        <a:lstStyle/>
        <a:p>
          <a:r>
            <a:rPr lang="en-US" sz="1400" b="0" i="1" dirty="0">
              <a:solidFill>
                <a:srgbClr val="002060"/>
              </a:solidFill>
              <a:latin typeface="Cambria" panose="02040503050406030204" pitchFamily="18" charset="0"/>
              <a:ea typeface="Cambria" panose="02040503050406030204" pitchFamily="18" charset="0"/>
            </a:rPr>
            <a:t>Communication is her strength. She does an amazing job working with teachers and plays a key role in the academic success of our students.</a:t>
          </a:r>
          <a:r>
            <a:rPr lang="en-US" sz="1400" i="1" dirty="0">
              <a:solidFill>
                <a:srgbClr val="002060"/>
              </a:solidFill>
              <a:latin typeface="Cambria" panose="02040503050406030204" pitchFamily="18" charset="0"/>
              <a:ea typeface="Cambria" panose="02040503050406030204" pitchFamily="18" charset="0"/>
            </a:rPr>
            <a:t> </a:t>
          </a:r>
          <a:endParaRPr lang="en-US" sz="1400" dirty="0">
            <a:solidFill>
              <a:srgbClr val="002060"/>
            </a:solidFill>
            <a:latin typeface="Cambria" panose="02040503050406030204" pitchFamily="18" charset="0"/>
            <a:ea typeface="Cambria" panose="02040503050406030204" pitchFamily="18" charset="0"/>
          </a:endParaRPr>
        </a:p>
      </dgm:t>
    </dgm:pt>
    <dgm:pt modelId="{7D95C3CD-5F01-49A0-8C6D-DD799E73B95F}" type="parTrans" cxnId="{CA72ABB3-DBA7-47DD-9ABE-A6DA99B99F54}">
      <dgm:prSet/>
      <dgm:spPr/>
      <dgm:t>
        <a:bodyPr/>
        <a:lstStyle/>
        <a:p>
          <a:endParaRPr lang="en-US"/>
        </a:p>
      </dgm:t>
    </dgm:pt>
    <dgm:pt modelId="{40B0FB74-044D-4DDF-BC1A-5C2176E7C820}" type="sibTrans" cxnId="{CA72ABB3-DBA7-47DD-9ABE-A6DA99B99F54}">
      <dgm:prSet/>
      <dgm:spPr/>
      <dgm:t>
        <a:bodyPr/>
        <a:lstStyle/>
        <a:p>
          <a:endParaRPr lang="en-US"/>
        </a:p>
      </dgm:t>
    </dgm:pt>
    <dgm:pt modelId="{6F578F96-74A7-4993-8A7A-0C7C4592B477}">
      <dgm:prSet custT="1"/>
      <dgm:spPr/>
      <dgm:t>
        <a:bodyPr/>
        <a:lstStyle/>
        <a:p>
          <a:r>
            <a:rPr lang="en-US" sz="1400" b="0" i="1" dirty="0">
              <a:solidFill>
                <a:srgbClr val="002060"/>
              </a:solidFill>
              <a:latin typeface="Cambria" panose="02040503050406030204" pitchFamily="18" charset="0"/>
              <a:ea typeface="Cambria" panose="02040503050406030204" pitchFamily="18" charset="0"/>
            </a:rPr>
            <a:t>She is a reflective thinker and a better action planner.</a:t>
          </a:r>
          <a:r>
            <a:rPr lang="en-US" sz="1400" i="1" dirty="0">
              <a:solidFill>
                <a:srgbClr val="002060"/>
              </a:solidFill>
              <a:latin typeface="Cambria" panose="02040503050406030204" pitchFamily="18" charset="0"/>
              <a:ea typeface="Cambria" panose="02040503050406030204" pitchFamily="18" charset="0"/>
            </a:rPr>
            <a:t> </a:t>
          </a:r>
          <a:endParaRPr lang="en-US" sz="1400" dirty="0">
            <a:solidFill>
              <a:srgbClr val="002060"/>
            </a:solidFill>
            <a:latin typeface="Cambria" panose="02040503050406030204" pitchFamily="18" charset="0"/>
            <a:ea typeface="Cambria" panose="02040503050406030204" pitchFamily="18" charset="0"/>
          </a:endParaRPr>
        </a:p>
      </dgm:t>
    </dgm:pt>
    <dgm:pt modelId="{FFBD29A0-8171-4EA2-A4CA-6224DF902500}" type="parTrans" cxnId="{84FEA488-14CA-4F39-877D-F43EF102C36A}">
      <dgm:prSet/>
      <dgm:spPr/>
      <dgm:t>
        <a:bodyPr/>
        <a:lstStyle/>
        <a:p>
          <a:endParaRPr lang="en-US"/>
        </a:p>
      </dgm:t>
    </dgm:pt>
    <dgm:pt modelId="{5A567D06-E3F8-4939-90F8-94C39C478832}" type="sibTrans" cxnId="{84FEA488-14CA-4F39-877D-F43EF102C36A}">
      <dgm:prSet/>
      <dgm:spPr/>
      <dgm:t>
        <a:bodyPr/>
        <a:lstStyle/>
        <a:p>
          <a:endParaRPr lang="en-US"/>
        </a:p>
      </dgm:t>
    </dgm:pt>
    <dgm:pt modelId="{007A23E1-84AC-4787-B5CC-314CCF6F2F2A}">
      <dgm:prSet custT="1"/>
      <dgm:spPr/>
      <dgm:t>
        <a:bodyPr/>
        <a:lstStyle/>
        <a:p>
          <a:endParaRPr lang="en-US" sz="1400" dirty="0">
            <a:solidFill>
              <a:srgbClr val="002060"/>
            </a:solidFill>
            <a:latin typeface="Cambria" panose="02040503050406030204" pitchFamily="18" charset="0"/>
            <a:ea typeface="Cambria" panose="02040503050406030204" pitchFamily="18" charset="0"/>
          </a:endParaRPr>
        </a:p>
      </dgm:t>
    </dgm:pt>
    <dgm:pt modelId="{D4BE38A6-45E4-42F4-B995-1BBEB7DA9BD1}" type="parTrans" cxnId="{126D153B-1F28-4E52-9F39-946045BDC8E7}">
      <dgm:prSet/>
      <dgm:spPr/>
      <dgm:t>
        <a:bodyPr/>
        <a:lstStyle/>
        <a:p>
          <a:endParaRPr lang="en-US"/>
        </a:p>
      </dgm:t>
    </dgm:pt>
    <dgm:pt modelId="{95634CFB-0039-46EC-81D3-F4D967350406}" type="sibTrans" cxnId="{126D153B-1F28-4E52-9F39-946045BDC8E7}">
      <dgm:prSet/>
      <dgm:spPr/>
      <dgm:t>
        <a:bodyPr/>
        <a:lstStyle/>
        <a:p>
          <a:endParaRPr lang="en-US"/>
        </a:p>
      </dgm:t>
    </dgm:pt>
    <dgm:pt modelId="{79551E1D-1ADD-4AAF-9E50-900993F3CECA}">
      <dgm:prSet custT="1"/>
      <dgm:spPr/>
      <dgm:t>
        <a:bodyPr/>
        <a:lstStyle/>
        <a:p>
          <a:endParaRPr lang="en-US" sz="1400" dirty="0">
            <a:solidFill>
              <a:srgbClr val="002060"/>
            </a:solidFill>
            <a:latin typeface="Cambria" panose="02040503050406030204" pitchFamily="18" charset="0"/>
            <a:ea typeface="Cambria" panose="02040503050406030204" pitchFamily="18" charset="0"/>
          </a:endParaRPr>
        </a:p>
      </dgm:t>
    </dgm:pt>
    <dgm:pt modelId="{51D2D4D3-8044-402C-9616-BAD904A7C59C}" type="parTrans" cxnId="{C0C7D6BD-6772-4068-862D-4BE2EDD87131}">
      <dgm:prSet/>
      <dgm:spPr/>
      <dgm:t>
        <a:bodyPr/>
        <a:lstStyle/>
        <a:p>
          <a:endParaRPr lang="en-US"/>
        </a:p>
      </dgm:t>
    </dgm:pt>
    <dgm:pt modelId="{F546D43A-FD88-45A3-82E0-A2C4DBE90CCE}" type="sibTrans" cxnId="{C0C7D6BD-6772-4068-862D-4BE2EDD87131}">
      <dgm:prSet/>
      <dgm:spPr/>
      <dgm:t>
        <a:bodyPr/>
        <a:lstStyle/>
        <a:p>
          <a:endParaRPr lang="en-US"/>
        </a:p>
      </dgm:t>
    </dgm:pt>
    <dgm:pt modelId="{A97E70F9-3466-42F7-B112-E9C52C49EEC4}" type="pres">
      <dgm:prSet presAssocID="{13717BFC-18CE-4AFC-B935-B21ED1B5847C}" presName="linear" presStyleCnt="0">
        <dgm:presLayoutVars>
          <dgm:animLvl val="lvl"/>
          <dgm:resizeHandles val="exact"/>
        </dgm:presLayoutVars>
      </dgm:prSet>
      <dgm:spPr/>
    </dgm:pt>
    <dgm:pt modelId="{40B6EFC1-7546-4EB5-8AA8-FD7C8E9B8FCD}" type="pres">
      <dgm:prSet presAssocID="{FA449854-AEF3-483C-92C7-3738FA3475FC}" presName="parentText" presStyleLbl="node1" presStyleIdx="0" presStyleCnt="1" custScaleY="47734" custLinFactNeighborX="180" custLinFactNeighborY="-56191">
        <dgm:presLayoutVars>
          <dgm:chMax val="0"/>
          <dgm:bulletEnabled val="1"/>
        </dgm:presLayoutVars>
      </dgm:prSet>
      <dgm:spPr/>
    </dgm:pt>
    <dgm:pt modelId="{2BA16DA7-8D24-43D2-8991-2DA243F2F216}" type="pres">
      <dgm:prSet presAssocID="{FA449854-AEF3-483C-92C7-3738FA3475FC}" presName="childText" presStyleLbl="revTx" presStyleIdx="0" presStyleCnt="1" custScaleY="201506" custLinFactNeighborX="61" custLinFactNeighborY="43515">
        <dgm:presLayoutVars>
          <dgm:bulletEnabled val="1"/>
        </dgm:presLayoutVars>
      </dgm:prSet>
      <dgm:spPr/>
    </dgm:pt>
  </dgm:ptLst>
  <dgm:cxnLst>
    <dgm:cxn modelId="{930E9E07-2BB6-413B-8B9F-B9C4042F1B45}" type="presOf" srcId="{6F578F96-74A7-4993-8A7A-0C7C4592B477}" destId="{2BA16DA7-8D24-43D2-8991-2DA243F2F216}" srcOrd="0" destOrd="4" presId="urn:microsoft.com/office/officeart/2005/8/layout/vList2"/>
    <dgm:cxn modelId="{D0D81311-2BA7-4B67-B227-62A940D160B7}" type="presOf" srcId="{FA449854-AEF3-483C-92C7-3738FA3475FC}" destId="{40B6EFC1-7546-4EB5-8AA8-FD7C8E9B8FCD}" srcOrd="0" destOrd="0" presId="urn:microsoft.com/office/officeart/2005/8/layout/vList2"/>
    <dgm:cxn modelId="{51432B26-0415-4C45-AC1C-1B348393F253}" type="presOf" srcId="{13717BFC-18CE-4AFC-B935-B21ED1B5847C}" destId="{A97E70F9-3466-42F7-B112-E9C52C49EEC4}" srcOrd="0" destOrd="0" presId="urn:microsoft.com/office/officeart/2005/8/layout/vList2"/>
    <dgm:cxn modelId="{A7DF1A39-EC7C-4D57-AC62-C5A4651060EC}" type="presOf" srcId="{722E3A8A-1231-41A4-B87F-1CD3C87C3BAB}" destId="{2BA16DA7-8D24-43D2-8991-2DA243F2F216}" srcOrd="0" destOrd="2" presId="urn:microsoft.com/office/officeart/2005/8/layout/vList2"/>
    <dgm:cxn modelId="{126D153B-1F28-4E52-9F39-946045BDC8E7}" srcId="{FA449854-AEF3-483C-92C7-3738FA3475FC}" destId="{007A23E1-84AC-4787-B5CC-314CCF6F2F2A}" srcOrd="1" destOrd="0" parTransId="{D4BE38A6-45E4-42F4-B995-1BBEB7DA9BD1}" sibTransId="{95634CFB-0039-46EC-81D3-F4D967350406}"/>
    <dgm:cxn modelId="{524E7A50-EEA2-453C-B881-A3FC0C577505}" srcId="{FA449854-AEF3-483C-92C7-3738FA3475FC}" destId="{BBAB7873-56C4-4998-AF44-0E9F24C850FD}" srcOrd="0" destOrd="0" parTransId="{9006B0B2-3702-4F9F-9595-CCF76F0302D9}" sibTransId="{280797D8-E6DA-4A64-9148-CEB434277019}"/>
    <dgm:cxn modelId="{0AF61754-8602-4A6D-8D81-F4D0A569E836}" srcId="{13717BFC-18CE-4AFC-B935-B21ED1B5847C}" destId="{FA449854-AEF3-483C-92C7-3738FA3475FC}" srcOrd="0" destOrd="0" parTransId="{2BF3DADE-CC87-4FA5-B84C-A7423FD17BD8}" sibTransId="{A03A5485-7550-492A-8110-6A3203DB3420}"/>
    <dgm:cxn modelId="{84FEA488-14CA-4F39-877D-F43EF102C36A}" srcId="{FA449854-AEF3-483C-92C7-3738FA3475FC}" destId="{6F578F96-74A7-4993-8A7A-0C7C4592B477}" srcOrd="4" destOrd="0" parTransId="{FFBD29A0-8171-4EA2-A4CA-6224DF902500}" sibTransId="{5A567D06-E3F8-4939-90F8-94C39C478832}"/>
    <dgm:cxn modelId="{DFE9258D-8CFC-4981-AA5E-2B62BF9A5996}" type="presOf" srcId="{007A23E1-84AC-4787-B5CC-314CCF6F2F2A}" destId="{2BA16DA7-8D24-43D2-8991-2DA243F2F216}" srcOrd="0" destOrd="1" presId="urn:microsoft.com/office/officeart/2005/8/layout/vList2"/>
    <dgm:cxn modelId="{CB1DA6AB-6961-4C6B-99A3-5A4489E9790C}" type="presOf" srcId="{79551E1D-1ADD-4AAF-9E50-900993F3CECA}" destId="{2BA16DA7-8D24-43D2-8991-2DA243F2F216}" srcOrd="0" destOrd="3" presId="urn:microsoft.com/office/officeart/2005/8/layout/vList2"/>
    <dgm:cxn modelId="{CA72ABB3-DBA7-47DD-9ABE-A6DA99B99F54}" srcId="{FA449854-AEF3-483C-92C7-3738FA3475FC}" destId="{722E3A8A-1231-41A4-B87F-1CD3C87C3BAB}" srcOrd="2" destOrd="0" parTransId="{7D95C3CD-5F01-49A0-8C6D-DD799E73B95F}" sibTransId="{40B0FB74-044D-4DDF-BC1A-5C2176E7C820}"/>
    <dgm:cxn modelId="{788A43B7-F377-43A9-ABFF-A38001267F07}" type="presOf" srcId="{BBAB7873-56C4-4998-AF44-0E9F24C850FD}" destId="{2BA16DA7-8D24-43D2-8991-2DA243F2F216}" srcOrd="0" destOrd="0" presId="urn:microsoft.com/office/officeart/2005/8/layout/vList2"/>
    <dgm:cxn modelId="{C0C7D6BD-6772-4068-862D-4BE2EDD87131}" srcId="{FA449854-AEF3-483C-92C7-3738FA3475FC}" destId="{79551E1D-1ADD-4AAF-9E50-900993F3CECA}" srcOrd="3" destOrd="0" parTransId="{51D2D4D3-8044-402C-9616-BAD904A7C59C}" sibTransId="{F546D43A-FD88-45A3-82E0-A2C4DBE90CCE}"/>
    <dgm:cxn modelId="{87A62DB9-9325-43AD-BE7F-A8E8AAB3A8FB}" type="presParOf" srcId="{A97E70F9-3466-42F7-B112-E9C52C49EEC4}" destId="{40B6EFC1-7546-4EB5-8AA8-FD7C8E9B8FCD}" srcOrd="0" destOrd="0" presId="urn:microsoft.com/office/officeart/2005/8/layout/vList2"/>
    <dgm:cxn modelId="{633AAED4-6078-4142-AFF9-F87485A44830}" type="presParOf" srcId="{A97E70F9-3466-42F7-B112-E9C52C49EEC4}" destId="{2BA16DA7-8D24-43D2-8991-2DA243F2F21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5438E-55B1-4B8A-A0BA-0451EA89070A}">
      <dsp:nvSpPr>
        <dsp:cNvPr id="0" name=""/>
        <dsp:cNvSpPr/>
      </dsp:nvSpPr>
      <dsp:spPr>
        <a:xfrm>
          <a:off x="0" y="245995"/>
          <a:ext cx="4977578" cy="102029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Cambria" panose="02040503050406030204" pitchFamily="18" charset="0"/>
              <a:ea typeface="Cambria" panose="02040503050406030204" pitchFamily="18" charset="0"/>
            </a:rPr>
            <a:t>These surveys were designed to capture the perspectives of our alumni and their principals.  </a:t>
          </a:r>
        </a:p>
      </dsp:txBody>
      <dsp:txXfrm>
        <a:off x="49807" y="295802"/>
        <a:ext cx="4877964" cy="920685"/>
      </dsp:txXfrm>
    </dsp:sp>
    <dsp:sp modelId="{25BBB7A7-34CA-4270-98A1-3691CDBFAD42}">
      <dsp:nvSpPr>
        <dsp:cNvPr id="0" name=""/>
        <dsp:cNvSpPr/>
      </dsp:nvSpPr>
      <dsp:spPr>
        <a:xfrm>
          <a:off x="0" y="1309494"/>
          <a:ext cx="4977578" cy="102029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Cambria" panose="02040503050406030204" pitchFamily="18" charset="0"/>
              <a:ea typeface="Cambria" panose="02040503050406030204" pitchFamily="18" charset="0"/>
            </a:rPr>
            <a:t>The surveys contain items employing a 5-point Likert scale (with 1=</a:t>
          </a:r>
          <a:r>
            <a:rPr lang="en-US" sz="1500" i="1" kern="1200" dirty="0">
              <a:latin typeface="Cambria" panose="02040503050406030204" pitchFamily="18" charset="0"/>
              <a:ea typeface="Cambria" panose="02040503050406030204" pitchFamily="18" charset="0"/>
            </a:rPr>
            <a:t>Strongly disagree</a:t>
          </a:r>
          <a:r>
            <a:rPr lang="en-US" sz="1500" kern="1200" dirty="0">
              <a:latin typeface="Cambria" panose="02040503050406030204" pitchFamily="18" charset="0"/>
              <a:ea typeface="Cambria" panose="02040503050406030204" pitchFamily="18" charset="0"/>
            </a:rPr>
            <a:t>, 2=</a:t>
          </a:r>
          <a:r>
            <a:rPr lang="en-US" sz="1500" i="1" kern="1200" dirty="0">
              <a:latin typeface="Cambria" panose="02040503050406030204" pitchFamily="18" charset="0"/>
              <a:ea typeface="Cambria" panose="02040503050406030204" pitchFamily="18" charset="0"/>
            </a:rPr>
            <a:t>Disagree</a:t>
          </a:r>
          <a:r>
            <a:rPr lang="en-US" sz="1500" kern="1200" dirty="0">
              <a:latin typeface="Cambria" panose="02040503050406030204" pitchFamily="18" charset="0"/>
              <a:ea typeface="Cambria" panose="02040503050406030204" pitchFamily="18" charset="0"/>
            </a:rPr>
            <a:t>, 3=</a:t>
          </a:r>
          <a:r>
            <a:rPr lang="en-US" sz="1500" i="1" kern="1200" dirty="0">
              <a:latin typeface="Cambria" panose="02040503050406030204" pitchFamily="18" charset="0"/>
              <a:ea typeface="Cambria" panose="02040503050406030204" pitchFamily="18" charset="0"/>
            </a:rPr>
            <a:t>Neither agree nor disagree</a:t>
          </a:r>
          <a:r>
            <a:rPr lang="en-US" sz="1500" kern="1200" dirty="0">
              <a:latin typeface="Cambria" panose="02040503050406030204" pitchFamily="18" charset="0"/>
              <a:ea typeface="Cambria" panose="02040503050406030204" pitchFamily="18" charset="0"/>
            </a:rPr>
            <a:t>, 4=</a:t>
          </a:r>
          <a:r>
            <a:rPr lang="en-US" sz="1500" i="1" kern="1200" dirty="0">
              <a:latin typeface="Cambria" panose="02040503050406030204" pitchFamily="18" charset="0"/>
              <a:ea typeface="Cambria" panose="02040503050406030204" pitchFamily="18" charset="0"/>
            </a:rPr>
            <a:t>Agree</a:t>
          </a:r>
          <a:r>
            <a:rPr lang="en-US" sz="1500" kern="1200" dirty="0">
              <a:latin typeface="Cambria" panose="02040503050406030204" pitchFamily="18" charset="0"/>
              <a:ea typeface="Cambria" panose="02040503050406030204" pitchFamily="18" charset="0"/>
            </a:rPr>
            <a:t>, and 5=</a:t>
          </a:r>
          <a:r>
            <a:rPr lang="en-US" sz="1500" i="1" kern="1200" dirty="0">
              <a:latin typeface="Cambria" panose="02040503050406030204" pitchFamily="18" charset="0"/>
              <a:ea typeface="Cambria" panose="02040503050406030204" pitchFamily="18" charset="0"/>
            </a:rPr>
            <a:t>Strongly agree</a:t>
          </a:r>
          <a:r>
            <a:rPr lang="en-US" sz="1500" kern="1200" dirty="0">
              <a:latin typeface="Cambria" panose="02040503050406030204" pitchFamily="18" charset="0"/>
              <a:ea typeface="Cambria" panose="02040503050406030204" pitchFamily="18" charset="0"/>
            </a:rPr>
            <a:t>).  </a:t>
          </a:r>
        </a:p>
      </dsp:txBody>
      <dsp:txXfrm>
        <a:off x="49807" y="1359301"/>
        <a:ext cx="4877964" cy="920685"/>
      </dsp:txXfrm>
    </dsp:sp>
    <dsp:sp modelId="{9D9332D5-7A97-46D8-ACAE-5D53E41240D3}">
      <dsp:nvSpPr>
        <dsp:cNvPr id="0" name=""/>
        <dsp:cNvSpPr/>
      </dsp:nvSpPr>
      <dsp:spPr>
        <a:xfrm>
          <a:off x="0" y="2372994"/>
          <a:ext cx="4977578" cy="1020299"/>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Cambria" panose="02040503050406030204" pitchFamily="18" charset="0"/>
              <a:ea typeface="Cambria" panose="02040503050406030204" pitchFamily="18" charset="0"/>
            </a:rPr>
            <a:t>These surveys are parallel in nature and are administered annually.  The data are provided to program faculty alongside other important data points in order to triangulate the results and examine trends across time.</a:t>
          </a:r>
        </a:p>
      </dsp:txBody>
      <dsp:txXfrm>
        <a:off x="49807" y="2422801"/>
        <a:ext cx="4877964" cy="9206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0EBFE-528A-4381-BFF2-720912A492AA}">
      <dsp:nvSpPr>
        <dsp:cNvPr id="0" name=""/>
        <dsp:cNvSpPr/>
      </dsp:nvSpPr>
      <dsp:spPr>
        <a:xfrm>
          <a:off x="0" y="700"/>
          <a:ext cx="5029199" cy="390761"/>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Cambria" panose="02040503050406030204" pitchFamily="18" charset="0"/>
              <a:ea typeface="Cambria" panose="02040503050406030204" pitchFamily="18" charset="0"/>
            </a:rPr>
            <a:t>What our alumni say: A sample of responses</a:t>
          </a:r>
        </a:p>
      </dsp:txBody>
      <dsp:txXfrm>
        <a:off x="19075" y="19775"/>
        <a:ext cx="4991049" cy="352611"/>
      </dsp:txXfrm>
    </dsp:sp>
    <dsp:sp modelId="{C5740B8B-C3FE-435D-8389-8D687FDA9D39}">
      <dsp:nvSpPr>
        <dsp:cNvPr id="0" name=""/>
        <dsp:cNvSpPr/>
      </dsp:nvSpPr>
      <dsp:spPr>
        <a:xfrm>
          <a:off x="0" y="391461"/>
          <a:ext cx="5029199" cy="5034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677" tIns="17780" rIns="99568" bIns="17780" numCol="1" spcCol="1270" anchor="t" anchorCtr="0">
          <a:noAutofit/>
        </a:bodyPr>
        <a:lstStyle/>
        <a:p>
          <a:pPr marL="114300" lvl="1" indent="-114300" algn="l" defTabSz="577850">
            <a:lnSpc>
              <a:spcPct val="90000"/>
            </a:lnSpc>
            <a:spcBef>
              <a:spcPct val="0"/>
            </a:spcBef>
            <a:spcAft>
              <a:spcPct val="20000"/>
            </a:spcAft>
            <a:buChar char="•"/>
          </a:pPr>
          <a:endParaRPr lang="en-US" sz="1300" kern="1200" dirty="0">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r>
            <a:rPr lang="en-US" sz="1400" i="1" kern="1200" dirty="0">
              <a:solidFill>
                <a:srgbClr val="002060"/>
              </a:solidFill>
              <a:latin typeface="Cambria" panose="02040503050406030204" pitchFamily="18" charset="0"/>
              <a:ea typeface="Cambria" panose="02040503050406030204" pitchFamily="18" charset="0"/>
            </a:rPr>
            <a:t>USF prepared me for teaching in every way it possibly could! While nothing will create the true experience of being in a classroom all alone as the only adult in charge, the coursework and internships ensured I was ready to take the dive into my own classroom after graduation. I consistently look back to old notes, lesson plans, and activities I created throughout my classes and practicums to influence my teaching and help my students' learning. USF is the absolute best teacher preparation college in the state.</a:t>
          </a: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r>
            <a:rPr lang="en-US" sz="1400" i="1" kern="1200" dirty="0">
              <a:solidFill>
                <a:srgbClr val="002060"/>
              </a:solidFill>
              <a:latin typeface="Cambria" panose="02040503050406030204" pitchFamily="18" charset="0"/>
              <a:ea typeface="Cambria" panose="02040503050406030204" pitchFamily="18" charset="0"/>
            </a:rPr>
            <a:t>The USF College of Ed has prepared me exceptionally well for my career in education. I credit my success to the preparation and training I have received. I started my teaching career at what most would say is the worst time to start; 2020. I taught in a challenging middle school at the height of the pandemic, did hybrid teaching both in class and virtual simultaneously. Even with those challenges, I have maintained a 'Highly Effective' rating each year I have been teaching.</a:t>
          </a: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r>
            <a:rPr lang="en-US" sz="1400" i="1" kern="1200" dirty="0">
              <a:solidFill>
                <a:srgbClr val="002060"/>
              </a:solidFill>
              <a:latin typeface="Cambria" panose="02040503050406030204" pitchFamily="18" charset="0"/>
              <a:ea typeface="Cambria" panose="02040503050406030204" pitchFamily="18" charset="0"/>
            </a:rPr>
            <a:t>USF'S Education Program set me up for a successful teaching career. I was very thankful for the program’s efforts on ensuring we pass all teacher certifications prior to graduating that was very essential in immediately securing a teaching position.</a:t>
          </a:r>
          <a:endParaRPr lang="en-US" sz="1400" kern="1200" dirty="0">
            <a:solidFill>
              <a:srgbClr val="002060"/>
            </a:solidFill>
            <a:latin typeface="Cambria" panose="02040503050406030204" pitchFamily="18" charset="0"/>
            <a:ea typeface="Cambria" panose="02040503050406030204" pitchFamily="18" charset="0"/>
          </a:endParaRPr>
        </a:p>
      </dsp:txBody>
      <dsp:txXfrm>
        <a:off x="0" y="391461"/>
        <a:ext cx="5029199" cy="50345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6EFC1-7546-4EB5-8AA8-FD7C8E9B8FCD}">
      <dsp:nvSpPr>
        <dsp:cNvPr id="0" name=""/>
        <dsp:cNvSpPr/>
      </dsp:nvSpPr>
      <dsp:spPr>
        <a:xfrm>
          <a:off x="0" y="0"/>
          <a:ext cx="5029199" cy="58082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Cambria" panose="02040503050406030204" pitchFamily="18" charset="0"/>
              <a:ea typeface="Cambria" panose="02040503050406030204" pitchFamily="18" charset="0"/>
            </a:rPr>
            <a:t>What our employers say: A sample of responses</a:t>
          </a:r>
        </a:p>
      </dsp:txBody>
      <dsp:txXfrm>
        <a:off x="28354" y="28354"/>
        <a:ext cx="4972491" cy="524119"/>
      </dsp:txXfrm>
    </dsp:sp>
    <dsp:sp modelId="{2BA16DA7-8D24-43D2-8991-2DA243F2F216}">
      <dsp:nvSpPr>
        <dsp:cNvPr id="0" name=""/>
        <dsp:cNvSpPr/>
      </dsp:nvSpPr>
      <dsp:spPr>
        <a:xfrm>
          <a:off x="0" y="1084267"/>
          <a:ext cx="5029199" cy="3863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677"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b="0" i="1" kern="1200" dirty="0">
              <a:solidFill>
                <a:srgbClr val="002060"/>
              </a:solidFill>
              <a:latin typeface="Cambria" panose="02040503050406030204" pitchFamily="18" charset="0"/>
              <a:ea typeface="Cambria" panose="02040503050406030204" pitchFamily="18" charset="0"/>
            </a:rPr>
            <a:t>She has become an excellent Assistant Principal for Hillsborough County Public Schools. She will make an outstanding principal.</a:t>
          </a:r>
          <a:r>
            <a:rPr lang="en-US" sz="1400" i="1" kern="1200" dirty="0">
              <a:solidFill>
                <a:srgbClr val="002060"/>
              </a:solidFill>
              <a:latin typeface="Cambria" panose="02040503050406030204" pitchFamily="18" charset="0"/>
              <a:ea typeface="Cambria" panose="02040503050406030204" pitchFamily="18" charset="0"/>
            </a:rPr>
            <a:t> </a:t>
          </a: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r>
            <a:rPr lang="en-US" sz="1400" b="0" i="1" kern="1200" dirty="0">
              <a:solidFill>
                <a:srgbClr val="002060"/>
              </a:solidFill>
              <a:latin typeface="Cambria" panose="02040503050406030204" pitchFamily="18" charset="0"/>
              <a:ea typeface="Cambria" panose="02040503050406030204" pitchFamily="18" charset="0"/>
            </a:rPr>
            <a:t>Communication is her strength. She does an amazing job working with teachers and plays a key role in the academic success of our students.</a:t>
          </a:r>
          <a:r>
            <a:rPr lang="en-US" sz="1400" i="1" kern="1200" dirty="0">
              <a:solidFill>
                <a:srgbClr val="002060"/>
              </a:solidFill>
              <a:latin typeface="Cambria" panose="02040503050406030204" pitchFamily="18" charset="0"/>
              <a:ea typeface="Cambria" panose="02040503050406030204" pitchFamily="18" charset="0"/>
            </a:rPr>
            <a:t> </a:t>
          </a: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endParaRPr lang="en-US" sz="1400" kern="1200" dirty="0">
            <a:solidFill>
              <a:srgbClr val="002060"/>
            </a:solidFill>
            <a:latin typeface="Cambria" panose="02040503050406030204" pitchFamily="18" charset="0"/>
            <a:ea typeface="Cambria" panose="02040503050406030204" pitchFamily="18" charset="0"/>
          </a:endParaRPr>
        </a:p>
        <a:p>
          <a:pPr marL="114300" lvl="1" indent="-114300" algn="l" defTabSz="622300">
            <a:lnSpc>
              <a:spcPct val="90000"/>
            </a:lnSpc>
            <a:spcBef>
              <a:spcPct val="0"/>
            </a:spcBef>
            <a:spcAft>
              <a:spcPct val="20000"/>
            </a:spcAft>
            <a:buChar char="•"/>
          </a:pPr>
          <a:r>
            <a:rPr lang="en-US" sz="1400" b="0" i="1" kern="1200" dirty="0">
              <a:solidFill>
                <a:srgbClr val="002060"/>
              </a:solidFill>
              <a:latin typeface="Cambria" panose="02040503050406030204" pitchFamily="18" charset="0"/>
              <a:ea typeface="Cambria" panose="02040503050406030204" pitchFamily="18" charset="0"/>
            </a:rPr>
            <a:t>She is a reflective thinker and a better action planner.</a:t>
          </a:r>
          <a:r>
            <a:rPr lang="en-US" sz="1400" i="1" kern="1200" dirty="0">
              <a:solidFill>
                <a:srgbClr val="002060"/>
              </a:solidFill>
              <a:latin typeface="Cambria" panose="02040503050406030204" pitchFamily="18" charset="0"/>
              <a:ea typeface="Cambria" panose="02040503050406030204" pitchFamily="18" charset="0"/>
            </a:rPr>
            <a:t> </a:t>
          </a:r>
          <a:endParaRPr lang="en-US" sz="1400" kern="1200" dirty="0">
            <a:solidFill>
              <a:srgbClr val="002060"/>
            </a:solidFill>
            <a:latin typeface="Cambria" panose="02040503050406030204" pitchFamily="18" charset="0"/>
            <a:ea typeface="Cambria" panose="02040503050406030204" pitchFamily="18" charset="0"/>
          </a:endParaRPr>
        </a:p>
      </dsp:txBody>
      <dsp:txXfrm>
        <a:off x="0" y="1084267"/>
        <a:ext cx="5029199" cy="38635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6A09BA-B15D-4D2F-9E51-8541BF5C2BEC}" type="datetimeFigureOut">
              <a:rPr lang="en-US" smtClean="0"/>
              <a:t>4/21/2023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7DE6C2-D636-494D-B48C-FD063FF6EE6D}" type="slidenum">
              <a:rPr lang="en-US" smtClean="0"/>
              <a:t>‹#›</a:t>
            </a:fld>
            <a:endParaRPr lang="en-US" dirty="0"/>
          </a:p>
        </p:txBody>
      </p:sp>
    </p:spTree>
    <p:extLst>
      <p:ext uri="{BB962C8B-B14F-4D97-AF65-F5344CB8AC3E}">
        <p14:creationId xmlns:p14="http://schemas.microsoft.com/office/powerpoint/2010/main" val="2454648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2</a:t>
            </a:fld>
            <a:endParaRPr lang="en-US" dirty="0"/>
          </a:p>
        </p:txBody>
      </p:sp>
    </p:spTree>
    <p:extLst>
      <p:ext uri="{BB962C8B-B14F-4D97-AF65-F5344CB8AC3E}">
        <p14:creationId xmlns:p14="http://schemas.microsoft.com/office/powerpoint/2010/main" val="3677115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21</a:t>
            </a:fld>
            <a:endParaRPr lang="en-US" dirty="0"/>
          </a:p>
        </p:txBody>
      </p:sp>
    </p:spTree>
    <p:extLst>
      <p:ext uri="{BB962C8B-B14F-4D97-AF65-F5344CB8AC3E}">
        <p14:creationId xmlns:p14="http://schemas.microsoft.com/office/powerpoint/2010/main" val="1875231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Data are aggregated across </a:t>
            </a:r>
            <a:r>
              <a:rPr lang="en-US"/>
              <a:t>the three most recent survey administrations</a:t>
            </a:r>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7</a:t>
            </a:fld>
            <a:endParaRPr lang="en-US" dirty="0"/>
          </a:p>
        </p:txBody>
      </p:sp>
    </p:spTree>
    <p:extLst>
      <p:ext uri="{BB962C8B-B14F-4D97-AF65-F5344CB8AC3E}">
        <p14:creationId xmlns:p14="http://schemas.microsoft.com/office/powerpoint/2010/main" val="3415098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Data are aggregated across the three most recent survey administrations</a:t>
            </a:r>
          </a:p>
        </p:txBody>
      </p:sp>
      <p:sp>
        <p:nvSpPr>
          <p:cNvPr id="4" name="Slide Number Placeholder 3"/>
          <p:cNvSpPr>
            <a:spLocks noGrp="1"/>
          </p:cNvSpPr>
          <p:nvPr>
            <p:ph type="sldNum" sz="quarter" idx="5"/>
          </p:nvPr>
        </p:nvSpPr>
        <p:spPr/>
        <p:txBody>
          <a:bodyPr/>
          <a:lstStyle/>
          <a:p>
            <a:fld id="{077DE6C2-D636-494D-B48C-FD063FF6EE6D}" type="slidenum">
              <a:rPr lang="en-US" smtClean="0"/>
              <a:t>10</a:t>
            </a:fld>
            <a:endParaRPr lang="en-US" dirty="0"/>
          </a:p>
        </p:txBody>
      </p:sp>
    </p:spTree>
    <p:extLst>
      <p:ext uri="{BB962C8B-B14F-4D97-AF65-F5344CB8AC3E}">
        <p14:creationId xmlns:p14="http://schemas.microsoft.com/office/powerpoint/2010/main" val="73380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11</a:t>
            </a:fld>
            <a:endParaRPr lang="en-US" dirty="0"/>
          </a:p>
        </p:txBody>
      </p:sp>
    </p:spTree>
    <p:extLst>
      <p:ext uri="{BB962C8B-B14F-4D97-AF65-F5344CB8AC3E}">
        <p14:creationId xmlns:p14="http://schemas.microsoft.com/office/powerpoint/2010/main" val="1983502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12</a:t>
            </a:fld>
            <a:endParaRPr lang="en-US" dirty="0"/>
          </a:p>
        </p:txBody>
      </p:sp>
    </p:spTree>
    <p:extLst>
      <p:ext uri="{BB962C8B-B14F-4D97-AF65-F5344CB8AC3E}">
        <p14:creationId xmlns:p14="http://schemas.microsoft.com/office/powerpoint/2010/main" val="3488154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Data are aggregated across the four most recent survey administrations</a:t>
            </a:r>
          </a:p>
        </p:txBody>
      </p:sp>
      <p:sp>
        <p:nvSpPr>
          <p:cNvPr id="4" name="Slide Number Placeholder 3"/>
          <p:cNvSpPr>
            <a:spLocks noGrp="1"/>
          </p:cNvSpPr>
          <p:nvPr>
            <p:ph type="sldNum" sz="quarter" idx="5"/>
          </p:nvPr>
        </p:nvSpPr>
        <p:spPr/>
        <p:txBody>
          <a:bodyPr/>
          <a:lstStyle/>
          <a:p>
            <a:fld id="{077DE6C2-D636-494D-B48C-FD063FF6EE6D}" type="slidenum">
              <a:rPr lang="en-US" smtClean="0"/>
              <a:t>17</a:t>
            </a:fld>
            <a:endParaRPr lang="en-US" dirty="0"/>
          </a:p>
        </p:txBody>
      </p:sp>
    </p:spTree>
    <p:extLst>
      <p:ext uri="{BB962C8B-B14F-4D97-AF65-F5344CB8AC3E}">
        <p14:creationId xmlns:p14="http://schemas.microsoft.com/office/powerpoint/2010/main" val="1369442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Data are aggregated across the four most recent survey administrations</a:t>
            </a:r>
          </a:p>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18</a:t>
            </a:fld>
            <a:endParaRPr lang="en-US" dirty="0"/>
          </a:p>
        </p:txBody>
      </p:sp>
    </p:spTree>
    <p:extLst>
      <p:ext uri="{BB962C8B-B14F-4D97-AF65-F5344CB8AC3E}">
        <p14:creationId xmlns:p14="http://schemas.microsoft.com/office/powerpoint/2010/main" val="1273158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Data are aggregated across the four most recent survey administrations</a:t>
            </a:r>
          </a:p>
        </p:txBody>
      </p:sp>
      <p:sp>
        <p:nvSpPr>
          <p:cNvPr id="4" name="Slide Number Placeholder 3"/>
          <p:cNvSpPr>
            <a:spLocks noGrp="1"/>
          </p:cNvSpPr>
          <p:nvPr>
            <p:ph type="sldNum" sz="quarter" idx="5"/>
          </p:nvPr>
        </p:nvSpPr>
        <p:spPr/>
        <p:txBody>
          <a:bodyPr/>
          <a:lstStyle/>
          <a:p>
            <a:fld id="{077DE6C2-D636-494D-B48C-FD063FF6EE6D}" type="slidenum">
              <a:rPr lang="en-US" smtClean="0"/>
              <a:t>19</a:t>
            </a:fld>
            <a:endParaRPr lang="en-US" dirty="0"/>
          </a:p>
        </p:txBody>
      </p:sp>
    </p:spTree>
    <p:extLst>
      <p:ext uri="{BB962C8B-B14F-4D97-AF65-F5344CB8AC3E}">
        <p14:creationId xmlns:p14="http://schemas.microsoft.com/office/powerpoint/2010/main" val="3550012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7DE6C2-D636-494D-B48C-FD063FF6EE6D}" type="slidenum">
              <a:rPr lang="en-US" smtClean="0"/>
              <a:t>20</a:t>
            </a:fld>
            <a:endParaRPr lang="en-US" dirty="0"/>
          </a:p>
        </p:txBody>
      </p:sp>
    </p:spTree>
    <p:extLst>
      <p:ext uri="{BB962C8B-B14F-4D97-AF65-F5344CB8AC3E}">
        <p14:creationId xmlns:p14="http://schemas.microsoft.com/office/powerpoint/2010/main" val="141359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0EC8-2F36-0724-CEEA-AEB196C15D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7AD7CF-250D-AE7C-8756-CC209B4FB3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F95C2C-8B86-94AD-28AD-3550E84C3B55}"/>
              </a:ext>
            </a:extLst>
          </p:cNvPr>
          <p:cNvSpPr>
            <a:spLocks noGrp="1"/>
          </p:cNvSpPr>
          <p:nvPr>
            <p:ph type="dt" sz="half" idx="10"/>
          </p:nvPr>
        </p:nvSpPr>
        <p:spPr/>
        <p:txBody>
          <a:bodyPr/>
          <a:lstStyle/>
          <a:p>
            <a:fld id="{3AA0A0DE-3466-4B4C-A484-F6FD8FCB5625}" type="datetimeFigureOut">
              <a:rPr lang="en-US" smtClean="0"/>
              <a:t>4/21/2023</a:t>
            </a:fld>
            <a:endParaRPr lang="en-US" dirty="0"/>
          </a:p>
        </p:txBody>
      </p:sp>
      <p:sp>
        <p:nvSpPr>
          <p:cNvPr id="5" name="Footer Placeholder 4">
            <a:extLst>
              <a:ext uri="{FF2B5EF4-FFF2-40B4-BE49-F238E27FC236}">
                <a16:creationId xmlns:a16="http://schemas.microsoft.com/office/drawing/2014/main" id="{E2DA1671-DEE1-5B28-06C9-B5855C2D31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9156D7-2EA8-4E42-37E1-874CA2BB5764}"/>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3140391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D9EDA-093C-F27E-E2A3-93E536794A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04DBAE-2D5C-52FB-85CC-5BE4800BC6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8DBF7-4B42-50D1-BBA1-83C0DBF84581}"/>
              </a:ext>
            </a:extLst>
          </p:cNvPr>
          <p:cNvSpPr>
            <a:spLocks noGrp="1"/>
          </p:cNvSpPr>
          <p:nvPr>
            <p:ph type="dt" sz="half" idx="10"/>
          </p:nvPr>
        </p:nvSpPr>
        <p:spPr/>
        <p:txBody>
          <a:bodyPr/>
          <a:lstStyle/>
          <a:p>
            <a:fld id="{3AA0A0DE-3466-4B4C-A484-F6FD8FCB5625}" type="datetimeFigureOut">
              <a:rPr lang="en-US" smtClean="0"/>
              <a:t>4/21/2023</a:t>
            </a:fld>
            <a:endParaRPr lang="en-US" dirty="0"/>
          </a:p>
        </p:txBody>
      </p:sp>
      <p:sp>
        <p:nvSpPr>
          <p:cNvPr id="5" name="Footer Placeholder 4">
            <a:extLst>
              <a:ext uri="{FF2B5EF4-FFF2-40B4-BE49-F238E27FC236}">
                <a16:creationId xmlns:a16="http://schemas.microsoft.com/office/drawing/2014/main" id="{DE0DE813-B580-9249-7FA4-41DC89ABD5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88BBEF-E077-365A-28F7-9E05CF97DA1F}"/>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164270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168ACB-CA1E-D4B9-ECA6-DFA77688BB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773605-CACD-A02C-C50F-C72D14A5F6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FE82CC-FED6-0AE9-9F13-3EB13F00EF93}"/>
              </a:ext>
            </a:extLst>
          </p:cNvPr>
          <p:cNvSpPr>
            <a:spLocks noGrp="1"/>
          </p:cNvSpPr>
          <p:nvPr>
            <p:ph type="dt" sz="half" idx="10"/>
          </p:nvPr>
        </p:nvSpPr>
        <p:spPr/>
        <p:txBody>
          <a:bodyPr/>
          <a:lstStyle/>
          <a:p>
            <a:fld id="{3AA0A0DE-3466-4B4C-A484-F6FD8FCB5625}" type="datetimeFigureOut">
              <a:rPr lang="en-US" smtClean="0"/>
              <a:t>4/21/2023</a:t>
            </a:fld>
            <a:endParaRPr lang="en-US" dirty="0"/>
          </a:p>
        </p:txBody>
      </p:sp>
      <p:sp>
        <p:nvSpPr>
          <p:cNvPr id="5" name="Footer Placeholder 4">
            <a:extLst>
              <a:ext uri="{FF2B5EF4-FFF2-40B4-BE49-F238E27FC236}">
                <a16:creationId xmlns:a16="http://schemas.microsoft.com/office/drawing/2014/main" id="{02AA61C9-6AEB-36F9-B086-2C465E5246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6F8E25E-1199-D58C-41B2-308E378DD274}"/>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380360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1140C-7B21-764B-6120-BFAE74E37E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7EA9F5-5E90-1A82-E1CC-4C05EF14AB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D53CD6-D7CF-15F9-468C-14906A47BD27}"/>
              </a:ext>
            </a:extLst>
          </p:cNvPr>
          <p:cNvSpPr>
            <a:spLocks noGrp="1"/>
          </p:cNvSpPr>
          <p:nvPr>
            <p:ph type="dt" sz="half" idx="10"/>
          </p:nvPr>
        </p:nvSpPr>
        <p:spPr/>
        <p:txBody>
          <a:bodyPr/>
          <a:lstStyle/>
          <a:p>
            <a:fld id="{3AA0A0DE-3466-4B4C-A484-F6FD8FCB5625}" type="datetimeFigureOut">
              <a:rPr lang="en-US" smtClean="0"/>
              <a:t>4/21/2023</a:t>
            </a:fld>
            <a:endParaRPr lang="en-US" dirty="0"/>
          </a:p>
        </p:txBody>
      </p:sp>
      <p:sp>
        <p:nvSpPr>
          <p:cNvPr id="5" name="Footer Placeholder 4">
            <a:extLst>
              <a:ext uri="{FF2B5EF4-FFF2-40B4-BE49-F238E27FC236}">
                <a16:creationId xmlns:a16="http://schemas.microsoft.com/office/drawing/2014/main" id="{D5909C85-C2A6-90EA-6080-851A6A37F5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EAA227-437D-544A-5852-EE36C3B47CA0}"/>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159956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4A084-7831-FBDA-FFE4-EAC83577A5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CEC971-663F-5770-3096-DAE90BA404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C75C75-96B2-FD22-5CE2-85B5FA4C9D91}"/>
              </a:ext>
            </a:extLst>
          </p:cNvPr>
          <p:cNvSpPr>
            <a:spLocks noGrp="1"/>
          </p:cNvSpPr>
          <p:nvPr>
            <p:ph type="dt" sz="half" idx="10"/>
          </p:nvPr>
        </p:nvSpPr>
        <p:spPr/>
        <p:txBody>
          <a:bodyPr/>
          <a:lstStyle/>
          <a:p>
            <a:fld id="{3AA0A0DE-3466-4B4C-A484-F6FD8FCB5625}" type="datetimeFigureOut">
              <a:rPr lang="en-US" smtClean="0"/>
              <a:t>4/21/2023</a:t>
            </a:fld>
            <a:endParaRPr lang="en-US" dirty="0"/>
          </a:p>
        </p:txBody>
      </p:sp>
      <p:sp>
        <p:nvSpPr>
          <p:cNvPr id="5" name="Footer Placeholder 4">
            <a:extLst>
              <a:ext uri="{FF2B5EF4-FFF2-40B4-BE49-F238E27FC236}">
                <a16:creationId xmlns:a16="http://schemas.microsoft.com/office/drawing/2014/main" id="{18B2C3EF-6C52-D878-63DC-F89A3196D7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F2B603-53B1-C1A2-DF15-DC8D27C10645}"/>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127573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29871-41B6-725E-2938-24C52CAEA0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746A7F-E6A1-8935-0B7B-194C5EFE45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6E10C6-E31F-B51A-838A-3590E986FF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A85F0F-7673-F711-AB17-B9E553AA548A}"/>
              </a:ext>
            </a:extLst>
          </p:cNvPr>
          <p:cNvSpPr>
            <a:spLocks noGrp="1"/>
          </p:cNvSpPr>
          <p:nvPr>
            <p:ph type="dt" sz="half" idx="10"/>
          </p:nvPr>
        </p:nvSpPr>
        <p:spPr/>
        <p:txBody>
          <a:bodyPr/>
          <a:lstStyle/>
          <a:p>
            <a:fld id="{3AA0A0DE-3466-4B4C-A484-F6FD8FCB5625}" type="datetimeFigureOut">
              <a:rPr lang="en-US" smtClean="0"/>
              <a:t>4/21/2023</a:t>
            </a:fld>
            <a:endParaRPr lang="en-US" dirty="0"/>
          </a:p>
        </p:txBody>
      </p:sp>
      <p:sp>
        <p:nvSpPr>
          <p:cNvPr id="6" name="Footer Placeholder 5">
            <a:extLst>
              <a:ext uri="{FF2B5EF4-FFF2-40B4-BE49-F238E27FC236}">
                <a16:creationId xmlns:a16="http://schemas.microsoft.com/office/drawing/2014/main" id="{D3ED980D-F86F-D995-1B80-93A3131B7F1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B173CC-7759-D51E-0148-BA083ED313F2}"/>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153600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67B38-667C-10C9-4DA2-7C007899BE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083C7F-10EA-75A7-772E-58BEA81011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1C8220-0D4B-4B57-1E29-19C1F24F8F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EF8EE0-E12F-C44A-1B9D-3B15646878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601CC7-5A9E-E113-88AF-0D17F04CB2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9E430D-51BA-07C0-F124-A97B182B5E98}"/>
              </a:ext>
            </a:extLst>
          </p:cNvPr>
          <p:cNvSpPr>
            <a:spLocks noGrp="1"/>
          </p:cNvSpPr>
          <p:nvPr>
            <p:ph type="dt" sz="half" idx="10"/>
          </p:nvPr>
        </p:nvSpPr>
        <p:spPr/>
        <p:txBody>
          <a:bodyPr/>
          <a:lstStyle/>
          <a:p>
            <a:fld id="{3AA0A0DE-3466-4B4C-A484-F6FD8FCB5625}" type="datetimeFigureOut">
              <a:rPr lang="en-US" smtClean="0"/>
              <a:t>4/21/2023</a:t>
            </a:fld>
            <a:endParaRPr lang="en-US" dirty="0"/>
          </a:p>
        </p:txBody>
      </p:sp>
      <p:sp>
        <p:nvSpPr>
          <p:cNvPr id="8" name="Footer Placeholder 7">
            <a:extLst>
              <a:ext uri="{FF2B5EF4-FFF2-40B4-BE49-F238E27FC236}">
                <a16:creationId xmlns:a16="http://schemas.microsoft.com/office/drawing/2014/main" id="{012D4BC1-FB24-969B-7E6B-E162E394324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217ADAF-1086-363D-71F2-9B20C8DAFBBF}"/>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2490451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2F4B7-8BBA-7D0E-126A-BB9568FD01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A983FE-D0BE-2313-62D3-0FFC5B901E25}"/>
              </a:ext>
            </a:extLst>
          </p:cNvPr>
          <p:cNvSpPr>
            <a:spLocks noGrp="1"/>
          </p:cNvSpPr>
          <p:nvPr>
            <p:ph type="dt" sz="half" idx="10"/>
          </p:nvPr>
        </p:nvSpPr>
        <p:spPr/>
        <p:txBody>
          <a:bodyPr/>
          <a:lstStyle/>
          <a:p>
            <a:fld id="{3AA0A0DE-3466-4B4C-A484-F6FD8FCB5625}" type="datetimeFigureOut">
              <a:rPr lang="en-US" smtClean="0"/>
              <a:t>4/21/2023</a:t>
            </a:fld>
            <a:endParaRPr lang="en-US" dirty="0"/>
          </a:p>
        </p:txBody>
      </p:sp>
      <p:sp>
        <p:nvSpPr>
          <p:cNvPr id="4" name="Footer Placeholder 3">
            <a:extLst>
              <a:ext uri="{FF2B5EF4-FFF2-40B4-BE49-F238E27FC236}">
                <a16:creationId xmlns:a16="http://schemas.microsoft.com/office/drawing/2014/main" id="{8CA62BEA-A401-99D3-7838-831DE566F73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D815ADD-5C2A-DEC8-09B7-4E5BE8C91775}"/>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341661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FEC1D8-B167-B327-981E-E96772D566BE}"/>
              </a:ext>
            </a:extLst>
          </p:cNvPr>
          <p:cNvSpPr>
            <a:spLocks noGrp="1"/>
          </p:cNvSpPr>
          <p:nvPr>
            <p:ph type="dt" sz="half" idx="10"/>
          </p:nvPr>
        </p:nvSpPr>
        <p:spPr/>
        <p:txBody>
          <a:bodyPr/>
          <a:lstStyle/>
          <a:p>
            <a:fld id="{3AA0A0DE-3466-4B4C-A484-F6FD8FCB5625}" type="datetimeFigureOut">
              <a:rPr lang="en-US" smtClean="0"/>
              <a:t>4/21/2023</a:t>
            </a:fld>
            <a:endParaRPr lang="en-US" dirty="0"/>
          </a:p>
        </p:txBody>
      </p:sp>
      <p:sp>
        <p:nvSpPr>
          <p:cNvPr id="3" name="Footer Placeholder 2">
            <a:extLst>
              <a:ext uri="{FF2B5EF4-FFF2-40B4-BE49-F238E27FC236}">
                <a16:creationId xmlns:a16="http://schemas.microsoft.com/office/drawing/2014/main" id="{2DD0B15F-051A-35E1-65E9-409EBBDECAB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A233A50-DA5C-74EB-0824-77138EAA8968}"/>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2970926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A092-B9D9-3133-874F-4ACDD15648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D05074-9063-C607-B932-82EB6C564B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E80626-FC20-FE8B-E1B8-DF24F4C65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05EB92-4539-7F41-0AEE-20A907841812}"/>
              </a:ext>
            </a:extLst>
          </p:cNvPr>
          <p:cNvSpPr>
            <a:spLocks noGrp="1"/>
          </p:cNvSpPr>
          <p:nvPr>
            <p:ph type="dt" sz="half" idx="10"/>
          </p:nvPr>
        </p:nvSpPr>
        <p:spPr/>
        <p:txBody>
          <a:bodyPr/>
          <a:lstStyle/>
          <a:p>
            <a:fld id="{3AA0A0DE-3466-4B4C-A484-F6FD8FCB5625}" type="datetimeFigureOut">
              <a:rPr lang="en-US" smtClean="0"/>
              <a:t>4/21/2023</a:t>
            </a:fld>
            <a:endParaRPr lang="en-US" dirty="0"/>
          </a:p>
        </p:txBody>
      </p:sp>
      <p:sp>
        <p:nvSpPr>
          <p:cNvPr id="6" name="Footer Placeholder 5">
            <a:extLst>
              <a:ext uri="{FF2B5EF4-FFF2-40B4-BE49-F238E27FC236}">
                <a16:creationId xmlns:a16="http://schemas.microsoft.com/office/drawing/2014/main" id="{97915384-A2DD-8DD8-ED12-289DC13AD56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E74E2E-F6CF-30AD-B590-3F92405F5C73}"/>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263033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E0450-FCC8-5FBB-9901-644CF84892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0817C5-EC2C-3EB6-6916-D560B217F8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63329B-C206-7B31-7EE3-E331B5DB83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41A6DA-8B58-8025-63A2-8664C012DE64}"/>
              </a:ext>
            </a:extLst>
          </p:cNvPr>
          <p:cNvSpPr>
            <a:spLocks noGrp="1"/>
          </p:cNvSpPr>
          <p:nvPr>
            <p:ph type="dt" sz="half" idx="10"/>
          </p:nvPr>
        </p:nvSpPr>
        <p:spPr/>
        <p:txBody>
          <a:bodyPr/>
          <a:lstStyle/>
          <a:p>
            <a:fld id="{3AA0A0DE-3466-4B4C-A484-F6FD8FCB5625}" type="datetimeFigureOut">
              <a:rPr lang="en-US" smtClean="0"/>
              <a:t>4/21/2023</a:t>
            </a:fld>
            <a:endParaRPr lang="en-US" dirty="0"/>
          </a:p>
        </p:txBody>
      </p:sp>
      <p:sp>
        <p:nvSpPr>
          <p:cNvPr id="6" name="Footer Placeholder 5">
            <a:extLst>
              <a:ext uri="{FF2B5EF4-FFF2-40B4-BE49-F238E27FC236}">
                <a16:creationId xmlns:a16="http://schemas.microsoft.com/office/drawing/2014/main" id="{B8BFA142-8437-967D-6621-B985CA80D4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66ED99E-0BBA-2DE3-6044-A77FBFE0C6AA}"/>
              </a:ext>
            </a:extLst>
          </p:cNvPr>
          <p:cNvSpPr>
            <a:spLocks noGrp="1"/>
          </p:cNvSpPr>
          <p:nvPr>
            <p:ph type="sldNum" sz="quarter" idx="12"/>
          </p:nvPr>
        </p:nvSpPr>
        <p:spPr/>
        <p:txBody>
          <a:bodyPr/>
          <a:lstStyle/>
          <a:p>
            <a:fld id="{20C54912-F1F3-4DAC-BAF4-C9504DE77B9F}" type="slidenum">
              <a:rPr lang="en-US" smtClean="0"/>
              <a:t>‹#›</a:t>
            </a:fld>
            <a:endParaRPr lang="en-US" dirty="0"/>
          </a:p>
        </p:txBody>
      </p:sp>
    </p:spTree>
    <p:extLst>
      <p:ext uri="{BB962C8B-B14F-4D97-AF65-F5344CB8AC3E}">
        <p14:creationId xmlns:p14="http://schemas.microsoft.com/office/powerpoint/2010/main" val="187257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CA84C0-D3F0-54D9-820C-53B3FB7D54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A12C7B-7E9B-3777-279B-5A5BC68E67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7B2287-53E0-8239-B800-C4ED7E2B28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0A0DE-3466-4B4C-A484-F6FD8FCB5625}" type="datetimeFigureOut">
              <a:rPr lang="en-US" smtClean="0"/>
              <a:t>4/21/2023</a:t>
            </a:fld>
            <a:endParaRPr lang="en-US" dirty="0"/>
          </a:p>
        </p:txBody>
      </p:sp>
      <p:sp>
        <p:nvSpPr>
          <p:cNvPr id="5" name="Footer Placeholder 4">
            <a:extLst>
              <a:ext uri="{FF2B5EF4-FFF2-40B4-BE49-F238E27FC236}">
                <a16:creationId xmlns:a16="http://schemas.microsoft.com/office/drawing/2014/main" id="{0571D027-E2A6-DE2B-194D-0E72E5A3CC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DECD3EF-6F9C-4698-8C64-0F0827F389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54912-F1F3-4DAC-BAF4-C9504DE77B9F}" type="slidenum">
              <a:rPr lang="en-US" smtClean="0"/>
              <a:t>‹#›</a:t>
            </a:fld>
            <a:endParaRPr lang="en-US" dirty="0"/>
          </a:p>
        </p:txBody>
      </p:sp>
    </p:spTree>
    <p:extLst>
      <p:ext uri="{BB962C8B-B14F-4D97-AF65-F5344CB8AC3E}">
        <p14:creationId xmlns:p14="http://schemas.microsoft.com/office/powerpoint/2010/main" val="769278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oleObject" Target="../embeddings/oleObject6.bin"/><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Students during a graduation ceremony">
            <a:extLst>
              <a:ext uri="{FF2B5EF4-FFF2-40B4-BE49-F238E27FC236}">
                <a16:creationId xmlns:a16="http://schemas.microsoft.com/office/drawing/2014/main" id="{BBA9DB77-1E84-3AC5-2403-C3FAD689E9A0}"/>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1190" b="4541"/>
          <a:stretch/>
        </p:blipFill>
        <p:spPr>
          <a:xfrm>
            <a:off x="20" y="1"/>
            <a:ext cx="12191980" cy="6857999"/>
          </a:xfrm>
          <a:prstGeom prst="rect">
            <a:avLst/>
          </a:prstGeom>
        </p:spPr>
      </p:pic>
      <p:sp>
        <p:nvSpPr>
          <p:cNvPr id="2" name="Title 1">
            <a:extLst>
              <a:ext uri="{FF2B5EF4-FFF2-40B4-BE49-F238E27FC236}">
                <a16:creationId xmlns:a16="http://schemas.microsoft.com/office/drawing/2014/main" id="{363A63FA-787F-BE1D-5759-923F00191839}"/>
              </a:ext>
            </a:extLst>
          </p:cNvPr>
          <p:cNvSpPr>
            <a:spLocks noGrp="1"/>
          </p:cNvSpPr>
          <p:nvPr>
            <p:ph type="ctrTitle"/>
          </p:nvPr>
        </p:nvSpPr>
        <p:spPr>
          <a:xfrm>
            <a:off x="1524000" y="1122362"/>
            <a:ext cx="9144000" cy="2900518"/>
          </a:xfrm>
        </p:spPr>
        <p:txBody>
          <a:bodyPr>
            <a:normAutofit fontScale="90000"/>
          </a:bodyPr>
          <a:lstStyle/>
          <a:p>
            <a:r>
              <a:rPr lang="en-US" sz="7100" dirty="0">
                <a:solidFill>
                  <a:srgbClr val="00B0F0"/>
                </a:solidFill>
                <a:latin typeface="Cambria" panose="02040503050406030204" pitchFamily="18" charset="0"/>
                <a:ea typeface="Cambria" panose="02040503050406030204" pitchFamily="18" charset="0"/>
              </a:rPr>
              <a:t>C</a:t>
            </a:r>
            <a:r>
              <a:rPr lang="en-US" dirty="0">
                <a:solidFill>
                  <a:srgbClr val="00B0F0"/>
                </a:solidFill>
                <a:latin typeface="Cambria" panose="02040503050406030204" pitchFamily="18" charset="0"/>
                <a:ea typeface="Cambria" panose="02040503050406030204" pitchFamily="18" charset="0"/>
              </a:rPr>
              <a:t>ollege of </a:t>
            </a:r>
            <a:r>
              <a:rPr lang="en-US" sz="7100" dirty="0">
                <a:solidFill>
                  <a:srgbClr val="00B0F0"/>
                </a:solidFill>
                <a:latin typeface="Cambria" panose="02040503050406030204" pitchFamily="18" charset="0"/>
                <a:ea typeface="Cambria" panose="02040503050406030204" pitchFamily="18" charset="0"/>
              </a:rPr>
              <a:t>E</a:t>
            </a:r>
            <a:r>
              <a:rPr lang="en-US" dirty="0">
                <a:solidFill>
                  <a:srgbClr val="00B0F0"/>
                </a:solidFill>
                <a:latin typeface="Cambria" panose="02040503050406030204" pitchFamily="18" charset="0"/>
                <a:ea typeface="Cambria" panose="02040503050406030204" pitchFamily="18" charset="0"/>
              </a:rPr>
              <a:t>ducation </a:t>
            </a:r>
            <a:br>
              <a:rPr lang="en-US" dirty="0">
                <a:solidFill>
                  <a:srgbClr val="00B0F0"/>
                </a:solidFill>
                <a:latin typeface="Cambria" panose="02040503050406030204" pitchFamily="18" charset="0"/>
                <a:ea typeface="Cambria" panose="02040503050406030204" pitchFamily="18" charset="0"/>
              </a:rPr>
            </a:br>
            <a:r>
              <a:rPr lang="en-US" dirty="0">
                <a:solidFill>
                  <a:srgbClr val="00B0F0"/>
                </a:solidFill>
                <a:latin typeface="Cambria" panose="02040503050406030204" pitchFamily="18" charset="0"/>
                <a:ea typeface="Cambria" panose="02040503050406030204" pitchFamily="18" charset="0"/>
              </a:rPr>
              <a:t>University of South Florida</a:t>
            </a:r>
            <a:br>
              <a:rPr lang="en-US" dirty="0">
                <a:solidFill>
                  <a:srgbClr val="00B0F0"/>
                </a:solidFill>
                <a:latin typeface="Cambria" panose="02040503050406030204" pitchFamily="18" charset="0"/>
                <a:ea typeface="Cambria" panose="02040503050406030204" pitchFamily="18" charset="0"/>
              </a:rPr>
            </a:br>
            <a:r>
              <a:rPr lang="en-US" dirty="0">
                <a:solidFill>
                  <a:srgbClr val="00B0F0"/>
                </a:solidFill>
                <a:latin typeface="Cambria" panose="02040503050406030204" pitchFamily="18" charset="0"/>
                <a:ea typeface="Cambria" panose="02040503050406030204" pitchFamily="18" charset="0"/>
              </a:rPr>
              <a:t>Annual Survey Administration</a:t>
            </a:r>
          </a:p>
        </p:txBody>
      </p:sp>
      <p:sp>
        <p:nvSpPr>
          <p:cNvPr id="3" name="Subtitle 2">
            <a:extLst>
              <a:ext uri="{FF2B5EF4-FFF2-40B4-BE49-F238E27FC236}">
                <a16:creationId xmlns:a16="http://schemas.microsoft.com/office/drawing/2014/main" id="{8AD7D404-F19F-2F43-902A-3920DB7BABB2}"/>
              </a:ext>
            </a:extLst>
          </p:cNvPr>
          <p:cNvSpPr>
            <a:spLocks noGrp="1"/>
          </p:cNvSpPr>
          <p:nvPr>
            <p:ph type="subTitle" idx="1"/>
          </p:nvPr>
        </p:nvSpPr>
        <p:spPr>
          <a:xfrm>
            <a:off x="1524000" y="4159404"/>
            <a:ext cx="9144000" cy="1098395"/>
          </a:xfrm>
        </p:spPr>
        <p:txBody>
          <a:bodyPr>
            <a:normAutofit lnSpcReduction="10000"/>
          </a:bodyPr>
          <a:lstStyle/>
          <a:p>
            <a:r>
              <a:rPr lang="en-US" dirty="0">
                <a:solidFill>
                  <a:schemeClr val="accent6">
                    <a:lumMod val="60000"/>
                    <a:lumOff val="40000"/>
                  </a:schemeClr>
                </a:solidFill>
                <a:latin typeface="Cambria" panose="02040503050406030204" pitchFamily="18" charset="0"/>
                <a:ea typeface="Cambria" panose="02040503050406030204" pitchFamily="18" charset="0"/>
              </a:rPr>
              <a:t>Alumni &amp; Employer Surveys: </a:t>
            </a:r>
          </a:p>
          <a:p>
            <a:r>
              <a:rPr lang="en-US" dirty="0">
                <a:solidFill>
                  <a:schemeClr val="accent6">
                    <a:lumMod val="60000"/>
                    <a:lumOff val="40000"/>
                  </a:schemeClr>
                </a:solidFill>
                <a:latin typeface="Cambria" panose="02040503050406030204" pitchFamily="18" charset="0"/>
                <a:ea typeface="Cambria" panose="02040503050406030204" pitchFamily="18" charset="0"/>
              </a:rPr>
              <a:t>Initial Teacher Preparation Programs &amp; Advanced Graduate Programs</a:t>
            </a:r>
          </a:p>
        </p:txBody>
      </p:sp>
    </p:spTree>
    <p:extLst>
      <p:ext uri="{BB962C8B-B14F-4D97-AF65-F5344CB8AC3E}">
        <p14:creationId xmlns:p14="http://schemas.microsoft.com/office/powerpoint/2010/main" val="164485772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838200" y="365126"/>
            <a:ext cx="10515600" cy="531168"/>
          </a:xfrm>
        </p:spPr>
        <p:txBody>
          <a:bodyPr>
            <a:normAutofit fontScale="90000"/>
          </a:bodyPr>
          <a:lstStyle/>
          <a:p>
            <a:pPr algn="ctr"/>
            <a:br>
              <a:rPr lang="en-US" sz="2700" b="1" dirty="0">
                <a:solidFill>
                  <a:srgbClr val="002060"/>
                </a:solidFill>
                <a:effectLst/>
                <a:latin typeface="Cambria" panose="02040503050406030204" pitchFamily="18" charset="0"/>
                <a:ea typeface="Calibri" panose="020F0502020204030204" pitchFamily="34" charset="0"/>
              </a:rPr>
            </a:br>
            <a:r>
              <a:rPr lang="en-US" sz="2700" b="1" dirty="0">
                <a:solidFill>
                  <a:srgbClr val="002060"/>
                </a:solidFill>
                <a:effectLst/>
                <a:latin typeface="Cambria" panose="02040503050406030204" pitchFamily="18" charset="0"/>
                <a:ea typeface="Calibri" panose="020F0502020204030204" pitchFamily="34" charset="0"/>
              </a:rPr>
              <a:t>Initial Teacher </a:t>
            </a:r>
            <a:r>
              <a:rPr lang="en-US" sz="2700" b="1" dirty="0">
                <a:solidFill>
                  <a:srgbClr val="002060"/>
                </a:solidFill>
                <a:latin typeface="Cambria" panose="02040503050406030204" pitchFamily="18" charset="0"/>
                <a:ea typeface="Calibri" panose="020F0502020204030204" pitchFamily="34" charset="0"/>
              </a:rPr>
              <a:t>Preparation </a:t>
            </a:r>
            <a:r>
              <a:rPr lang="en-US" sz="2700" b="1" dirty="0">
                <a:solidFill>
                  <a:srgbClr val="002060"/>
                </a:solidFill>
                <a:effectLst/>
                <a:latin typeface="Cambria" panose="02040503050406030204" pitchFamily="18" charset="0"/>
                <a:ea typeface="Calibri" panose="020F0502020204030204" pitchFamily="34" charset="0"/>
              </a:rPr>
              <a:t>Programs Alumni and Principal Surveys</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838200" y="1019865"/>
            <a:ext cx="10515600" cy="4351338"/>
          </a:xfrm>
        </p:spPr>
        <p:txBody>
          <a:bodyPr>
            <a:normAutofit lnSpcReduction="10000"/>
          </a:bodyPr>
          <a:lstStyle/>
          <a:p>
            <a:pPr marL="0" indent="0">
              <a:buNone/>
            </a:pPr>
            <a:r>
              <a:rPr lang="en-US" sz="2200" i="1" dirty="0">
                <a:solidFill>
                  <a:schemeClr val="accent6">
                    <a:lumMod val="50000"/>
                  </a:schemeClr>
                </a:solidFill>
                <a:latin typeface="Cambria" panose="02040503050406030204" pitchFamily="18" charset="0"/>
                <a:ea typeface="Cambria" panose="02040503050406030204" pitchFamily="18" charset="0"/>
              </a:rPr>
              <a:t>Initial Teacher Preparation Programs Alumni Survey</a:t>
            </a:r>
          </a:p>
          <a:p>
            <a:pPr marL="0" indent="0">
              <a:buNone/>
            </a:pPr>
            <a:r>
              <a:rPr lang="en-US" sz="1800" dirty="0">
                <a:solidFill>
                  <a:srgbClr val="002060"/>
                </a:solidFill>
                <a:latin typeface="Cambria" panose="02040503050406030204" pitchFamily="18" charset="0"/>
                <a:ea typeface="Cambria" panose="02040503050406030204" pitchFamily="18" charset="0"/>
              </a:rPr>
              <a:t>The results were overwhelmingly positive, with many of our Initial Teacher Preparation Program completers rating their performance as </a:t>
            </a:r>
            <a:r>
              <a:rPr lang="en-US" sz="1800" i="1" dirty="0">
                <a:solidFill>
                  <a:srgbClr val="002060"/>
                </a:solidFill>
                <a:latin typeface="Cambria" panose="02040503050406030204" pitchFamily="18" charset="0"/>
                <a:ea typeface="Cambria" panose="02040503050406030204" pitchFamily="18" charset="0"/>
              </a:rPr>
              <a:t>quite well </a:t>
            </a:r>
            <a:r>
              <a:rPr lang="en-US" sz="1800" dirty="0">
                <a:solidFill>
                  <a:srgbClr val="002060"/>
                </a:solidFill>
                <a:latin typeface="Cambria" panose="02040503050406030204" pitchFamily="18" charset="0"/>
                <a:ea typeface="Cambria" panose="02040503050406030204" pitchFamily="18" charset="0"/>
              </a:rPr>
              <a:t>or </a:t>
            </a:r>
            <a:r>
              <a:rPr lang="en-US" sz="1800" i="1" dirty="0">
                <a:solidFill>
                  <a:srgbClr val="002060"/>
                </a:solidFill>
                <a:latin typeface="Cambria" panose="02040503050406030204" pitchFamily="18" charset="0"/>
                <a:ea typeface="Cambria" panose="02040503050406030204" pitchFamily="18" charset="0"/>
              </a:rPr>
              <a:t>extremely well </a:t>
            </a:r>
            <a:r>
              <a:rPr lang="en-US" sz="1800" dirty="0">
                <a:solidFill>
                  <a:srgbClr val="002060"/>
                </a:solidFill>
                <a:latin typeface="Cambria" panose="02040503050406030204" pitchFamily="18" charset="0"/>
                <a:ea typeface="Cambria" panose="02040503050406030204" pitchFamily="18" charset="0"/>
              </a:rPr>
              <a:t>on the majority of the survey items.</a:t>
            </a:r>
          </a:p>
          <a:p>
            <a:pPr marL="0" indent="0">
              <a:buNone/>
            </a:pPr>
            <a:r>
              <a:rPr lang="en-US" sz="1800" dirty="0">
                <a:solidFill>
                  <a:srgbClr val="002060"/>
                </a:solidFill>
                <a:latin typeface="Cambria" panose="02040503050406030204" pitchFamily="18" charset="0"/>
                <a:ea typeface="Cambria" panose="02040503050406030204" pitchFamily="18" charset="0"/>
              </a:rPr>
              <a:t>The only area where our Initial Teacher Preparation Program completers rated themselves less than 90%, as performing </a:t>
            </a:r>
            <a:r>
              <a:rPr lang="en-US" sz="1800" i="1" dirty="0">
                <a:solidFill>
                  <a:srgbClr val="002060"/>
                </a:solidFill>
                <a:latin typeface="Cambria" panose="02040503050406030204" pitchFamily="18" charset="0"/>
                <a:ea typeface="Cambria" panose="02040503050406030204" pitchFamily="18" charset="0"/>
              </a:rPr>
              <a:t>quite well </a:t>
            </a:r>
            <a:r>
              <a:rPr lang="en-US" sz="1800" dirty="0">
                <a:solidFill>
                  <a:srgbClr val="002060"/>
                </a:solidFill>
                <a:latin typeface="Cambria" panose="02040503050406030204" pitchFamily="18" charset="0"/>
                <a:ea typeface="Cambria" panose="02040503050406030204" pitchFamily="18" charset="0"/>
              </a:rPr>
              <a:t>or </a:t>
            </a:r>
            <a:r>
              <a:rPr lang="en-US" sz="1800" i="1" dirty="0">
                <a:solidFill>
                  <a:srgbClr val="002060"/>
                </a:solidFill>
                <a:latin typeface="Cambria" panose="02040503050406030204" pitchFamily="18" charset="0"/>
                <a:ea typeface="Cambria" panose="02040503050406030204" pitchFamily="18" charset="0"/>
              </a:rPr>
              <a:t>extremely well </a:t>
            </a:r>
            <a:r>
              <a:rPr lang="en-US" sz="1800" dirty="0">
                <a:solidFill>
                  <a:srgbClr val="002060"/>
                </a:solidFill>
                <a:latin typeface="Cambria" panose="02040503050406030204" pitchFamily="18" charset="0"/>
                <a:ea typeface="Cambria" panose="02040503050406030204" pitchFamily="18" charset="0"/>
              </a:rPr>
              <a:t>was with respect to </a:t>
            </a:r>
            <a:r>
              <a:rPr lang="en-US" sz="1800" b="0" i="1" u="none" strike="noStrike" dirty="0">
                <a:solidFill>
                  <a:srgbClr val="002060"/>
                </a:solidFill>
                <a:effectLst/>
                <a:latin typeface="Cambria" panose="02040503050406030204" pitchFamily="18" charset="0"/>
              </a:rPr>
              <a:t>using multiple methods of assessment to engage learners in their own growth </a:t>
            </a:r>
            <a:r>
              <a:rPr lang="en-US" sz="1800" b="0" i="0" u="none" strike="noStrike" dirty="0">
                <a:solidFill>
                  <a:srgbClr val="002060"/>
                </a:solidFill>
                <a:effectLst/>
                <a:latin typeface="Cambria" panose="02040503050406030204" pitchFamily="18" charset="0"/>
              </a:rPr>
              <a:t>(89%), </a:t>
            </a:r>
            <a:r>
              <a:rPr lang="en-US" sz="1800" b="0" i="1" u="none" strike="noStrike" dirty="0">
                <a:solidFill>
                  <a:srgbClr val="002060"/>
                </a:solidFill>
                <a:effectLst/>
                <a:latin typeface="Cambria" panose="02040503050406030204" pitchFamily="18" charset="0"/>
              </a:rPr>
              <a:t>using multiple methods of assessment to monitor learner progress, and to guide the learner's decision making (88%); </a:t>
            </a:r>
            <a:r>
              <a:rPr lang="en-US" sz="1800" b="0" i="0" u="none" strike="noStrike" dirty="0">
                <a:solidFill>
                  <a:srgbClr val="002060"/>
                </a:solidFill>
                <a:effectLst/>
                <a:latin typeface="Cambria" panose="02040503050406030204" pitchFamily="18" charset="0"/>
              </a:rPr>
              <a:t>and </a:t>
            </a:r>
            <a:r>
              <a:rPr lang="en-US" sz="1800" i="1" dirty="0">
                <a:solidFill>
                  <a:srgbClr val="002060"/>
                </a:solidFill>
                <a:latin typeface="Cambria" panose="02040503050406030204" pitchFamily="18" charset="0"/>
                <a:ea typeface="Cambria" panose="02040503050406030204" pitchFamily="18" charset="0"/>
              </a:rPr>
              <a:t>p</a:t>
            </a:r>
            <a:r>
              <a:rPr lang="en-US" sz="1800" b="0" i="1" u="none" strike="noStrike" dirty="0">
                <a:solidFill>
                  <a:srgbClr val="002060"/>
                </a:solidFill>
                <a:effectLst/>
                <a:latin typeface="Cambria" panose="02040503050406030204" pitchFamily="18" charset="0"/>
              </a:rPr>
              <a:t>lanning instruction that supports every student in meeting rigorous learning goals </a:t>
            </a:r>
            <a:r>
              <a:rPr lang="en-US" sz="1800" b="0" i="0" u="none" strike="noStrike" dirty="0">
                <a:solidFill>
                  <a:srgbClr val="002060"/>
                </a:solidFill>
                <a:effectLst/>
                <a:latin typeface="Cambria" panose="02040503050406030204" pitchFamily="18" charset="0"/>
              </a:rPr>
              <a:t>(85%).</a:t>
            </a:r>
          </a:p>
          <a:p>
            <a:pPr marL="0" indent="0">
              <a:buNone/>
            </a:pPr>
            <a:r>
              <a:rPr lang="en-US" sz="2200" i="1" dirty="0">
                <a:solidFill>
                  <a:schemeClr val="accent6">
                    <a:lumMod val="50000"/>
                  </a:schemeClr>
                </a:solidFill>
                <a:latin typeface="Cambria" panose="02040503050406030204" pitchFamily="18" charset="0"/>
                <a:ea typeface="Cambria" panose="02040503050406030204" pitchFamily="18" charset="0"/>
              </a:rPr>
              <a:t>Initial Teacher Preparation Programs Principal Survey</a:t>
            </a:r>
            <a:endParaRPr lang="en-US" sz="2200" dirty="0">
              <a:solidFill>
                <a:schemeClr val="accent6">
                  <a:lumMod val="50000"/>
                </a:schemeClr>
              </a:solidFill>
              <a:latin typeface="Cambria" panose="02040503050406030204" pitchFamily="18" charset="0"/>
              <a:ea typeface="Cambria" panose="02040503050406030204" pitchFamily="18" charset="0"/>
            </a:endParaRPr>
          </a:p>
          <a:p>
            <a:pPr marL="0" indent="0">
              <a:buNone/>
            </a:pPr>
            <a:r>
              <a:rPr lang="en-US" sz="1800" dirty="0">
                <a:solidFill>
                  <a:srgbClr val="002060"/>
                </a:solidFill>
                <a:latin typeface="Cambria" panose="02040503050406030204" pitchFamily="18" charset="0"/>
                <a:ea typeface="Cambria" panose="02040503050406030204" pitchFamily="18" charset="0"/>
              </a:rPr>
              <a:t>The results were overwhelmingly positive, with many of our School Principals rating our program completers as </a:t>
            </a:r>
            <a:r>
              <a:rPr lang="en-US" sz="1800" i="1" dirty="0">
                <a:solidFill>
                  <a:srgbClr val="002060"/>
                </a:solidFill>
                <a:latin typeface="Cambria" panose="02040503050406030204" pitchFamily="18" charset="0"/>
                <a:ea typeface="Cambria" panose="02040503050406030204" pitchFamily="18" charset="0"/>
              </a:rPr>
              <a:t>quite well </a:t>
            </a:r>
            <a:r>
              <a:rPr lang="en-US" sz="1800" dirty="0">
                <a:solidFill>
                  <a:srgbClr val="002060"/>
                </a:solidFill>
                <a:latin typeface="Cambria" panose="02040503050406030204" pitchFamily="18" charset="0"/>
                <a:ea typeface="Cambria" panose="02040503050406030204" pitchFamily="18" charset="0"/>
              </a:rPr>
              <a:t>or </a:t>
            </a:r>
            <a:r>
              <a:rPr lang="en-US" sz="1800" i="1" dirty="0">
                <a:solidFill>
                  <a:srgbClr val="002060"/>
                </a:solidFill>
                <a:latin typeface="Cambria" panose="02040503050406030204" pitchFamily="18" charset="0"/>
                <a:ea typeface="Cambria" panose="02040503050406030204" pitchFamily="18" charset="0"/>
              </a:rPr>
              <a:t>extremely well </a:t>
            </a:r>
            <a:r>
              <a:rPr lang="en-US" sz="1800" dirty="0">
                <a:solidFill>
                  <a:srgbClr val="002060"/>
                </a:solidFill>
                <a:latin typeface="Cambria" panose="02040503050406030204" pitchFamily="18" charset="0"/>
                <a:ea typeface="Cambria" panose="02040503050406030204" pitchFamily="18" charset="0"/>
              </a:rPr>
              <a:t>on the majority of the survey items.</a:t>
            </a:r>
          </a:p>
          <a:p>
            <a:pPr marL="0" indent="0">
              <a:buNone/>
            </a:pPr>
            <a:r>
              <a:rPr lang="en-US" sz="1800" dirty="0">
                <a:solidFill>
                  <a:srgbClr val="002060"/>
                </a:solidFill>
                <a:latin typeface="Cambria" panose="02040503050406030204" pitchFamily="18" charset="0"/>
                <a:ea typeface="Cambria" panose="02040503050406030204" pitchFamily="18" charset="0"/>
              </a:rPr>
              <a:t>The only area where our Principals rated our program completers less than 85%, as performing </a:t>
            </a:r>
            <a:r>
              <a:rPr lang="en-US" sz="1800" i="1" dirty="0">
                <a:solidFill>
                  <a:srgbClr val="002060"/>
                </a:solidFill>
                <a:latin typeface="Cambria" panose="02040503050406030204" pitchFamily="18" charset="0"/>
                <a:ea typeface="Cambria" panose="02040503050406030204" pitchFamily="18" charset="0"/>
              </a:rPr>
              <a:t>quite well </a:t>
            </a:r>
            <a:r>
              <a:rPr lang="en-US" sz="1800" dirty="0">
                <a:solidFill>
                  <a:srgbClr val="002060"/>
                </a:solidFill>
                <a:latin typeface="Cambria" panose="02040503050406030204" pitchFamily="18" charset="0"/>
                <a:ea typeface="Cambria" panose="02040503050406030204" pitchFamily="18" charset="0"/>
              </a:rPr>
              <a:t>or </a:t>
            </a:r>
            <a:r>
              <a:rPr lang="en-US" sz="1800" i="1" dirty="0">
                <a:solidFill>
                  <a:srgbClr val="002060"/>
                </a:solidFill>
                <a:latin typeface="Cambria" panose="02040503050406030204" pitchFamily="18" charset="0"/>
                <a:ea typeface="Cambria" panose="02040503050406030204" pitchFamily="18" charset="0"/>
              </a:rPr>
              <a:t>extremely well </a:t>
            </a:r>
            <a:r>
              <a:rPr lang="en-US" sz="1800" dirty="0">
                <a:solidFill>
                  <a:srgbClr val="002060"/>
                </a:solidFill>
                <a:latin typeface="Cambria" panose="02040503050406030204" pitchFamily="18" charset="0"/>
                <a:ea typeface="Cambria" panose="02040503050406030204" pitchFamily="18" charset="0"/>
              </a:rPr>
              <a:t>was with respect to </a:t>
            </a:r>
            <a:r>
              <a:rPr lang="en-US" sz="1800" b="0" i="1" u="none" strike="noStrike" dirty="0">
                <a:solidFill>
                  <a:srgbClr val="002060"/>
                </a:solidFill>
                <a:effectLst/>
                <a:latin typeface="Cambria" panose="02040503050406030204" pitchFamily="18" charset="0"/>
              </a:rPr>
              <a:t>using multiple methods of assessment to engage learners in their own growth</a:t>
            </a:r>
            <a:r>
              <a:rPr lang="en-US" sz="1800" b="0" i="0" u="none" strike="noStrike" dirty="0">
                <a:solidFill>
                  <a:srgbClr val="002060"/>
                </a:solidFill>
                <a:effectLst/>
                <a:latin typeface="Cambria" panose="02040503050406030204" pitchFamily="18" charset="0"/>
              </a:rPr>
              <a:t>; and </a:t>
            </a:r>
            <a:r>
              <a:rPr lang="en-US" sz="1800" b="0" i="1" u="none" strike="noStrike" dirty="0">
                <a:solidFill>
                  <a:srgbClr val="002060"/>
                </a:solidFill>
                <a:effectLst/>
                <a:latin typeface="Cambria" panose="02040503050406030204" pitchFamily="18" charset="0"/>
              </a:rPr>
              <a:t>adapting his/her practice to meet the needs of each learner </a:t>
            </a:r>
            <a:r>
              <a:rPr lang="en-US" sz="1800" b="0" i="0" u="none" strike="noStrike" dirty="0">
                <a:solidFill>
                  <a:srgbClr val="002060"/>
                </a:solidFill>
                <a:effectLst/>
                <a:latin typeface="Cambria" panose="02040503050406030204" pitchFamily="18" charset="0"/>
              </a:rPr>
              <a:t>(83%), and </a:t>
            </a:r>
            <a:r>
              <a:rPr lang="en-US" sz="1800" b="0" i="1" u="none" strike="noStrike" dirty="0">
                <a:solidFill>
                  <a:srgbClr val="002060"/>
                </a:solidFill>
                <a:effectLst/>
                <a:latin typeface="Cambria" panose="02040503050406030204" pitchFamily="18" charset="0"/>
              </a:rPr>
              <a:t>planning </a:t>
            </a:r>
            <a:r>
              <a:rPr lang="en-US" sz="1800" i="1" dirty="0">
                <a:solidFill>
                  <a:srgbClr val="002060"/>
                </a:solidFill>
                <a:latin typeface="Cambria" panose="02040503050406030204" pitchFamily="18" charset="0"/>
                <a:ea typeface="Cambria" panose="02040503050406030204" pitchFamily="18" charset="0"/>
              </a:rPr>
              <a:t>instruction that supports every student in meeting rigorous learning goals </a:t>
            </a:r>
            <a:r>
              <a:rPr lang="en-US" sz="1800" dirty="0">
                <a:solidFill>
                  <a:srgbClr val="002060"/>
                </a:solidFill>
                <a:latin typeface="Cambria" panose="02040503050406030204" pitchFamily="18" charset="0"/>
                <a:ea typeface="Cambria" panose="02040503050406030204" pitchFamily="18" charset="0"/>
              </a:rPr>
              <a:t>(82%).</a:t>
            </a:r>
          </a:p>
        </p:txBody>
      </p:sp>
    </p:spTree>
    <p:extLst>
      <p:ext uri="{BB962C8B-B14F-4D97-AF65-F5344CB8AC3E}">
        <p14:creationId xmlns:p14="http://schemas.microsoft.com/office/powerpoint/2010/main" val="4193955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endParaRPr lang="en-US" sz="2400" dirty="0"/>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a:xfrm>
            <a:off x="838200" y="1451344"/>
            <a:ext cx="10515600" cy="4756244"/>
          </a:xfrm>
        </p:spPr>
        <p:txBody>
          <a:bodyPr>
            <a:normAutofit/>
          </a:bodyPr>
          <a:lstStyle/>
          <a:p>
            <a:pPr marL="0" indent="0">
              <a:buNone/>
            </a:pPr>
            <a:r>
              <a:rPr lang="en-US" sz="2400" b="1" dirty="0">
                <a:solidFill>
                  <a:srgbClr val="002060"/>
                </a:solidFill>
                <a:effectLst/>
                <a:latin typeface="Cambria" panose="02040503050406030204" pitchFamily="18" charset="0"/>
                <a:ea typeface="Cambria" panose="02040503050406030204" pitchFamily="18" charset="0"/>
              </a:rPr>
              <a:t>Psychometrically Speaking: Alumni Survey</a:t>
            </a:r>
          </a:p>
          <a:p>
            <a:pPr marL="0" indent="0">
              <a:buNone/>
            </a:pPr>
            <a:r>
              <a:rPr lang="en-US" sz="2200" dirty="0">
                <a:solidFill>
                  <a:srgbClr val="002060"/>
                </a:solidFill>
                <a:effectLst/>
                <a:latin typeface="Cambria" panose="02040503050406030204" pitchFamily="18" charset="0"/>
                <a:ea typeface="Cambria" panose="02040503050406030204" pitchFamily="18" charset="0"/>
              </a:rPr>
              <a:t>Cronbach’s alpha was estimated to be .</a:t>
            </a:r>
            <a:r>
              <a:rPr lang="en-US" sz="2200" dirty="0">
                <a:solidFill>
                  <a:srgbClr val="002060"/>
                </a:solidFill>
                <a:latin typeface="Cambria" panose="02040503050406030204" pitchFamily="18" charset="0"/>
                <a:ea typeface="Cambria" panose="02040503050406030204" pitchFamily="18" charset="0"/>
              </a:rPr>
              <a:t>93</a:t>
            </a:r>
            <a:r>
              <a:rPr lang="en-US" sz="2200" dirty="0">
                <a:solidFill>
                  <a:srgbClr val="002060"/>
                </a:solidFill>
                <a:effectLst/>
                <a:latin typeface="Cambria" panose="02040503050406030204" pitchFamily="18" charset="0"/>
                <a:ea typeface="Cambria" panose="02040503050406030204" pitchFamily="18" charset="0"/>
              </a:rPr>
              <a:t>, suggesting a high level of internal consistency (reliability)</a:t>
            </a:r>
          </a:p>
          <a:p>
            <a:pPr marL="0" indent="0">
              <a:buNone/>
            </a:pPr>
            <a:r>
              <a:rPr lang="en-US" sz="2200" dirty="0">
                <a:solidFill>
                  <a:srgbClr val="002060"/>
                </a:solidFill>
                <a:latin typeface="Cambria" panose="02040503050406030204" pitchFamily="18" charset="0"/>
                <a:ea typeface="Cambria" panose="02040503050406030204" pitchFamily="18" charset="0"/>
              </a:rPr>
              <a:t>Correlations between InTASC domains ranged from .58 to .90 demonstrating evidence of the construct validity of the inferences made based on these ratings</a:t>
            </a:r>
          </a:p>
          <a:p>
            <a:pPr marL="0" indent="0">
              <a:buNone/>
            </a:pPr>
            <a:endParaRPr lang="en-US" sz="2200" dirty="0">
              <a:solidFill>
                <a:srgbClr val="002060"/>
              </a:solidFill>
              <a:effectLst/>
              <a:latin typeface="Cambria" panose="02040503050406030204" pitchFamily="18" charset="0"/>
              <a:ea typeface="Cambria" panose="02040503050406030204" pitchFamily="18" charset="0"/>
            </a:endParaRPr>
          </a:p>
        </p:txBody>
      </p:sp>
      <p:graphicFrame>
        <p:nvGraphicFramePr>
          <p:cNvPr id="6" name="Object 5">
            <a:extLst>
              <a:ext uri="{FF2B5EF4-FFF2-40B4-BE49-F238E27FC236}">
                <a16:creationId xmlns:a16="http://schemas.microsoft.com/office/drawing/2014/main" id="{6D8AA479-74F2-8102-CED2-01FC07AF2DFA}"/>
              </a:ext>
            </a:extLst>
          </p:cNvPr>
          <p:cNvGraphicFramePr>
            <a:graphicFrameLocks noChangeAspect="1"/>
          </p:cNvGraphicFramePr>
          <p:nvPr>
            <p:extLst>
              <p:ext uri="{D42A27DB-BD31-4B8C-83A1-F6EECF244321}">
                <p14:modId xmlns:p14="http://schemas.microsoft.com/office/powerpoint/2010/main" val="3629544935"/>
              </p:ext>
            </p:extLst>
          </p:nvPr>
        </p:nvGraphicFramePr>
        <p:xfrm>
          <a:off x="838200" y="3529879"/>
          <a:ext cx="8791575" cy="2381250"/>
        </p:xfrm>
        <a:graphic>
          <a:graphicData uri="http://schemas.openxmlformats.org/presentationml/2006/ole">
            <mc:AlternateContent xmlns:mc="http://schemas.openxmlformats.org/markup-compatibility/2006">
              <mc:Choice xmlns:v="urn:schemas-microsoft-com:vml" Requires="v">
                <p:oleObj name="Worksheet" r:id="rId3" imgW="8791696" imgH="2381318" progId="Excel.Sheet.8">
                  <p:embed/>
                </p:oleObj>
              </mc:Choice>
              <mc:Fallback>
                <p:oleObj name="Worksheet" r:id="rId3" imgW="8791696" imgH="2381318" progId="Excel.Sheet.8">
                  <p:embed/>
                  <p:pic>
                    <p:nvPicPr>
                      <p:cNvPr id="0" name=""/>
                      <p:cNvPicPr/>
                      <p:nvPr/>
                    </p:nvPicPr>
                    <p:blipFill>
                      <a:blip r:embed="rId4"/>
                      <a:stretch>
                        <a:fillRect/>
                      </a:stretch>
                    </p:blipFill>
                    <p:spPr>
                      <a:xfrm>
                        <a:off x="838200" y="3529879"/>
                        <a:ext cx="8791575" cy="2381250"/>
                      </a:xfrm>
                      <a:prstGeom prst="rect">
                        <a:avLst/>
                      </a:prstGeom>
                    </p:spPr>
                  </p:pic>
                </p:oleObj>
              </mc:Fallback>
            </mc:AlternateContent>
          </a:graphicData>
        </a:graphic>
      </p:graphicFrame>
    </p:spTree>
    <p:extLst>
      <p:ext uri="{BB962C8B-B14F-4D97-AF65-F5344CB8AC3E}">
        <p14:creationId xmlns:p14="http://schemas.microsoft.com/office/powerpoint/2010/main" val="2537857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endParaRPr lang="en-US" sz="2400" dirty="0"/>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a:xfrm>
            <a:off x="838200" y="1451344"/>
            <a:ext cx="10515600" cy="4756244"/>
          </a:xfrm>
        </p:spPr>
        <p:txBody>
          <a:bodyPr>
            <a:normAutofit/>
          </a:bodyPr>
          <a:lstStyle/>
          <a:p>
            <a:pPr marL="0" indent="0">
              <a:buNone/>
            </a:pPr>
            <a:r>
              <a:rPr lang="en-US" sz="2400" b="1" dirty="0">
                <a:solidFill>
                  <a:srgbClr val="002060"/>
                </a:solidFill>
                <a:effectLst/>
                <a:latin typeface="Cambria" panose="02040503050406030204" pitchFamily="18" charset="0"/>
                <a:ea typeface="Cambria" panose="02040503050406030204" pitchFamily="18" charset="0"/>
              </a:rPr>
              <a:t>Psychometrically Speaking: Principal Survey (update after 4/14/23)</a:t>
            </a:r>
          </a:p>
          <a:p>
            <a:pPr marL="0" indent="0">
              <a:buNone/>
            </a:pPr>
            <a:r>
              <a:rPr lang="en-US" sz="2200" dirty="0">
                <a:solidFill>
                  <a:srgbClr val="002060"/>
                </a:solidFill>
                <a:effectLst/>
                <a:latin typeface="Cambria" panose="02040503050406030204" pitchFamily="18" charset="0"/>
                <a:ea typeface="Cambria" panose="02040503050406030204" pitchFamily="18" charset="0"/>
              </a:rPr>
              <a:t>Cronbach’s alpha was estimated to be .</a:t>
            </a:r>
            <a:r>
              <a:rPr lang="en-US" sz="2200" dirty="0">
                <a:solidFill>
                  <a:srgbClr val="002060"/>
                </a:solidFill>
                <a:latin typeface="Cambria" panose="02040503050406030204" pitchFamily="18" charset="0"/>
                <a:ea typeface="Cambria" panose="02040503050406030204" pitchFamily="18" charset="0"/>
              </a:rPr>
              <a:t>98</a:t>
            </a:r>
            <a:r>
              <a:rPr lang="en-US" sz="2200" dirty="0">
                <a:solidFill>
                  <a:srgbClr val="002060"/>
                </a:solidFill>
                <a:effectLst/>
                <a:latin typeface="Cambria" panose="02040503050406030204" pitchFamily="18" charset="0"/>
                <a:ea typeface="Cambria" panose="02040503050406030204" pitchFamily="18" charset="0"/>
              </a:rPr>
              <a:t>, suggesting a very high level of internal consistency (reliability)</a:t>
            </a:r>
          </a:p>
          <a:p>
            <a:pPr marL="0" indent="0">
              <a:buNone/>
            </a:pPr>
            <a:r>
              <a:rPr lang="en-US" sz="2200" dirty="0">
                <a:solidFill>
                  <a:srgbClr val="002060"/>
                </a:solidFill>
                <a:latin typeface="Cambria" panose="02040503050406030204" pitchFamily="18" charset="0"/>
                <a:ea typeface="Cambria" panose="02040503050406030204" pitchFamily="18" charset="0"/>
              </a:rPr>
              <a:t>Correlations between InTASC domains ranged from .86 to .96 demonstrating very strong evidence of the construct validity of the inferences made based on these ratings</a:t>
            </a:r>
          </a:p>
          <a:p>
            <a:pPr marL="0" indent="0">
              <a:buNone/>
            </a:pPr>
            <a:endParaRPr lang="en-US" sz="2200" dirty="0">
              <a:solidFill>
                <a:srgbClr val="002060"/>
              </a:solidFill>
              <a:effectLst/>
              <a:latin typeface="Cambria" panose="02040503050406030204" pitchFamily="18" charset="0"/>
              <a:ea typeface="Cambria" panose="02040503050406030204" pitchFamily="18" charset="0"/>
            </a:endParaRPr>
          </a:p>
        </p:txBody>
      </p:sp>
      <p:graphicFrame>
        <p:nvGraphicFramePr>
          <p:cNvPr id="4" name="Object 3">
            <a:extLst>
              <a:ext uri="{FF2B5EF4-FFF2-40B4-BE49-F238E27FC236}">
                <a16:creationId xmlns:a16="http://schemas.microsoft.com/office/drawing/2014/main" id="{D7C2B7F5-8375-127C-852B-7013699B9E6F}"/>
              </a:ext>
            </a:extLst>
          </p:cNvPr>
          <p:cNvGraphicFramePr>
            <a:graphicFrameLocks noChangeAspect="1"/>
          </p:cNvGraphicFramePr>
          <p:nvPr>
            <p:extLst>
              <p:ext uri="{D42A27DB-BD31-4B8C-83A1-F6EECF244321}">
                <p14:modId xmlns:p14="http://schemas.microsoft.com/office/powerpoint/2010/main" val="2280206866"/>
              </p:ext>
            </p:extLst>
          </p:nvPr>
        </p:nvGraphicFramePr>
        <p:xfrm>
          <a:off x="941099" y="3593235"/>
          <a:ext cx="8905875" cy="2771775"/>
        </p:xfrm>
        <a:graphic>
          <a:graphicData uri="http://schemas.openxmlformats.org/presentationml/2006/ole">
            <mc:AlternateContent xmlns:mc="http://schemas.openxmlformats.org/markup-compatibility/2006">
              <mc:Choice xmlns:v="urn:schemas-microsoft-com:vml" Requires="v">
                <p:oleObj name="Worksheet" r:id="rId3" imgW="8905767" imgH="2771673" progId="Excel.Sheet.8">
                  <p:embed/>
                </p:oleObj>
              </mc:Choice>
              <mc:Fallback>
                <p:oleObj name="Worksheet" r:id="rId3" imgW="8905767" imgH="2771673" progId="Excel.Sheet.8">
                  <p:embed/>
                  <p:pic>
                    <p:nvPicPr>
                      <p:cNvPr id="0" name=""/>
                      <p:cNvPicPr/>
                      <p:nvPr/>
                    </p:nvPicPr>
                    <p:blipFill>
                      <a:blip r:embed="rId4"/>
                      <a:stretch>
                        <a:fillRect/>
                      </a:stretch>
                    </p:blipFill>
                    <p:spPr>
                      <a:xfrm>
                        <a:off x="941099" y="3593235"/>
                        <a:ext cx="8905875" cy="2771775"/>
                      </a:xfrm>
                      <a:prstGeom prst="rect">
                        <a:avLst/>
                      </a:prstGeom>
                    </p:spPr>
                  </p:pic>
                </p:oleObj>
              </mc:Fallback>
            </mc:AlternateContent>
          </a:graphicData>
        </a:graphic>
      </p:graphicFrame>
    </p:spTree>
    <p:extLst>
      <p:ext uri="{BB962C8B-B14F-4D97-AF65-F5344CB8AC3E}">
        <p14:creationId xmlns:p14="http://schemas.microsoft.com/office/powerpoint/2010/main" val="613022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640080" y="1243013"/>
            <a:ext cx="3855720" cy="4371974"/>
          </a:xfrm>
        </p:spPr>
        <p:txBody>
          <a:bodyPr>
            <a:normAutofit/>
          </a:bodyPr>
          <a:lstStyle/>
          <a:p>
            <a:r>
              <a:rPr lang="en-US" sz="3600" b="1" dirty="0">
                <a:solidFill>
                  <a:srgbClr val="002060"/>
                </a:solidFill>
                <a:effectLst/>
                <a:latin typeface="Cambria" panose="02040503050406030204" pitchFamily="18" charset="0"/>
                <a:ea typeface="Calibri" panose="020F0502020204030204" pitchFamily="34" charset="0"/>
              </a:rPr>
              <a:t>Advanced Graduate Programs Alumni and Employer Surveys</a:t>
            </a:r>
            <a:br>
              <a:rPr lang="en-US" sz="3600" dirty="0">
                <a:solidFill>
                  <a:schemeClr val="tx2"/>
                </a:solidFill>
                <a:effectLst/>
                <a:latin typeface="Calibri" panose="020F0502020204030204" pitchFamily="34" charset="0"/>
                <a:ea typeface="Calibri" panose="020F0502020204030204" pitchFamily="34" charset="0"/>
              </a:rPr>
            </a:br>
            <a:endParaRPr lang="en-US" sz="3600" dirty="0">
              <a:solidFill>
                <a:schemeClr val="tx2"/>
              </a:solidFill>
            </a:endParaRPr>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6172200" y="804672"/>
            <a:ext cx="5221224" cy="5230368"/>
          </a:xfrm>
        </p:spPr>
        <p:txBody>
          <a:bodyPr anchor="ctr">
            <a:normAutofit/>
          </a:bodyPr>
          <a:lstStyle/>
          <a:p>
            <a:pPr marL="0" indent="0">
              <a:buNone/>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The surveys were designed to capture the perspectives of advanced preparation program graduates and their employers.  The surveys contain items employing a 5-point scale (with 1=</a:t>
            </a:r>
            <a:r>
              <a:rPr lang="en-US" sz="1800" i="1"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Not well at all</a:t>
            </a: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 2=</a:t>
            </a:r>
            <a:r>
              <a:rPr lang="en-US" sz="1800" i="1"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Slightly well</a:t>
            </a: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 3=</a:t>
            </a:r>
            <a:r>
              <a:rPr lang="en-US" sz="1800" i="1"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Somewhat well</a:t>
            </a: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 4=</a:t>
            </a:r>
            <a:r>
              <a:rPr lang="en-US" sz="1800" i="1"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Quite </a:t>
            </a: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well, and 5=</a:t>
            </a:r>
            <a:r>
              <a:rPr lang="en-US" sz="1800" i="1"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Extremely well</a:t>
            </a: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 </a:t>
            </a:r>
          </a:p>
          <a:p>
            <a:pPr marL="0" indent="0">
              <a:buNone/>
            </a:pPr>
            <a:endPar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endParaRPr>
          </a:p>
          <a:p>
            <a:pPr marL="0" indent="0">
              <a:buNone/>
            </a:pPr>
            <a:endPar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endParaRPr>
          </a:p>
          <a:p>
            <a:pPr marL="0" indent="0">
              <a:buNone/>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These surveys are parallel in nature and are administered annually. The data are provided to program faculty alongside other important data points in order to triangulate the results and examine trends across time.</a:t>
            </a:r>
            <a:endParaRPr lang="en-US" sz="1800" dirty="0">
              <a:solidFill>
                <a:srgbClr val="002060"/>
              </a:solidFill>
              <a:latin typeface="Cambria" panose="02040503050406030204" pitchFamily="18" charset="0"/>
              <a:ea typeface="Cambria" panose="02040503050406030204" pitchFamily="18" charset="0"/>
            </a:endParaRPr>
          </a:p>
          <a:p>
            <a:pPr marL="457200" lvl="1" indent="0">
              <a:buNone/>
            </a:pPr>
            <a:endParaRPr lang="en-US" sz="1100" dirty="0">
              <a:solidFill>
                <a:schemeClr val="tx2"/>
              </a:solidFill>
            </a:endParaRPr>
          </a:p>
        </p:txBody>
      </p:sp>
    </p:spTree>
    <p:extLst>
      <p:ext uri="{BB962C8B-B14F-4D97-AF65-F5344CB8AC3E}">
        <p14:creationId xmlns:p14="http://schemas.microsoft.com/office/powerpoint/2010/main" val="164271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640080" y="1243013"/>
            <a:ext cx="3855720" cy="4371974"/>
          </a:xfrm>
        </p:spPr>
        <p:txBody>
          <a:bodyPr>
            <a:normAutofit/>
          </a:bodyPr>
          <a:lstStyle/>
          <a:p>
            <a:r>
              <a:rPr lang="en-US" sz="3600" b="1" dirty="0">
                <a:solidFill>
                  <a:srgbClr val="002060"/>
                </a:solidFill>
                <a:effectLst/>
                <a:latin typeface="Cambria" panose="02040503050406030204" pitchFamily="18" charset="0"/>
                <a:ea typeface="Calibri" panose="020F0502020204030204" pitchFamily="34" charset="0"/>
              </a:rPr>
              <a:t>Advanced Graduate Programs Alumni and Employer Surveys</a:t>
            </a:r>
            <a:br>
              <a:rPr lang="en-US" sz="3600" dirty="0">
                <a:solidFill>
                  <a:schemeClr val="tx2"/>
                </a:solidFill>
                <a:effectLst/>
                <a:latin typeface="Calibri" panose="020F0502020204030204" pitchFamily="34" charset="0"/>
                <a:ea typeface="Calibri" panose="020F0502020204030204" pitchFamily="34" charset="0"/>
              </a:rPr>
            </a:br>
            <a:endParaRPr lang="en-US" sz="3600" dirty="0">
              <a:solidFill>
                <a:schemeClr val="tx2"/>
              </a:solidFill>
            </a:endParaRPr>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6052523" y="1090999"/>
            <a:ext cx="5221224" cy="5230368"/>
          </a:xfrm>
        </p:spPr>
        <p:txBody>
          <a:bodyPr anchor="ctr">
            <a:normAutofit/>
          </a:bodyPr>
          <a:lstStyle/>
          <a:p>
            <a:pPr marL="0"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The surveys are closely articulated with the CAEP standards for Advanced Graduate Programs measuring: </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1. Applications of data literacy</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2. Use of research and understanding of qualitative, quantitative and/or mixed methods research methodologies</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3. Employment of data analysis and evidence to develop supportive school environments</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4. Leading and/or participating in collaborative activities with others such as peers, colleagues, teachers, administrators, community organizations, and parents</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5. Supporting appropriate applications of technology for their field of specialization</a:t>
            </a:r>
          </a:p>
          <a:p>
            <a:pPr marL="457200" lvl="1"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6. Application of professional dispositions, laws and policies, codes of ethics and professional standards appropriate to their field of specialization</a:t>
            </a:r>
          </a:p>
          <a:p>
            <a:pPr marL="0" indent="0">
              <a:buNone/>
            </a:pPr>
            <a:endParaRPr lang="en-US" sz="1100" dirty="0">
              <a:solidFill>
                <a:schemeClr val="tx2"/>
              </a:solidFill>
              <a:effectLst/>
              <a:latin typeface="Cambria" panose="02040503050406030204" pitchFamily="18" charset="0"/>
              <a:ea typeface="Calibri" panose="020F0502020204030204" pitchFamily="34" charset="0"/>
              <a:cs typeface="Calibri" panose="020F0502020204030204" pitchFamily="34" charset="0"/>
            </a:endParaRPr>
          </a:p>
          <a:p>
            <a:pPr marL="457200" lvl="1" indent="0">
              <a:buNone/>
            </a:pPr>
            <a:endParaRPr lang="en-US" sz="1100" dirty="0">
              <a:solidFill>
                <a:schemeClr val="tx2"/>
              </a:solidFill>
            </a:endParaRPr>
          </a:p>
        </p:txBody>
      </p:sp>
    </p:spTree>
    <p:extLst>
      <p:ext uri="{BB962C8B-B14F-4D97-AF65-F5344CB8AC3E}">
        <p14:creationId xmlns:p14="http://schemas.microsoft.com/office/powerpoint/2010/main" val="2092504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804672" y="802955"/>
            <a:ext cx="4977976" cy="1454051"/>
          </a:xfrm>
        </p:spPr>
        <p:txBody>
          <a:bodyPr>
            <a:normAutofit fontScale="90000"/>
          </a:bodyPr>
          <a:lstStyle/>
          <a:p>
            <a:br>
              <a:rPr lang="en-US" sz="2300" b="1" dirty="0">
                <a:solidFill>
                  <a:schemeClr val="tx2"/>
                </a:solidFill>
                <a:effectLst/>
                <a:latin typeface="Cambria" panose="02040503050406030204" pitchFamily="18" charset="0"/>
                <a:ea typeface="Calibri" panose="020F0502020204030204" pitchFamily="34" charset="0"/>
              </a:rPr>
            </a:br>
            <a:r>
              <a:rPr lang="en-US" sz="2900" b="1" dirty="0">
                <a:solidFill>
                  <a:srgbClr val="002060"/>
                </a:solidFill>
                <a:effectLst/>
                <a:latin typeface="Cambria" panose="02040503050406030204" pitchFamily="18" charset="0"/>
                <a:ea typeface="Calibri" panose="020F0502020204030204" pitchFamily="34" charset="0"/>
              </a:rPr>
              <a:t>Advanced Graduate Programs Alumni and Employer Surveys</a:t>
            </a:r>
            <a:br>
              <a:rPr lang="en-US" sz="2300" dirty="0">
                <a:solidFill>
                  <a:schemeClr val="tx2"/>
                </a:solidFill>
                <a:effectLst/>
                <a:latin typeface="Calibri" panose="020F0502020204030204" pitchFamily="34" charset="0"/>
                <a:ea typeface="Calibri" panose="020F0502020204030204" pitchFamily="34" charset="0"/>
              </a:rPr>
            </a:br>
            <a:endParaRPr lang="en-US" sz="2300" dirty="0">
              <a:solidFill>
                <a:schemeClr val="tx2"/>
              </a:solidFill>
            </a:endParaRPr>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804672" y="2421682"/>
            <a:ext cx="4977578" cy="3639289"/>
          </a:xfrm>
        </p:spPr>
        <p:txBody>
          <a:bodyPr anchor="ctr">
            <a:normAutofit/>
          </a:bodyPr>
          <a:lstStyle/>
          <a:p>
            <a:pPr marL="0" indent="0">
              <a:buNone/>
            </a:pPr>
            <a:r>
              <a:rPr lang="en-US" sz="1800" b="1" dirty="0">
                <a:solidFill>
                  <a:srgbClr val="002060"/>
                </a:solidFill>
                <a:effectLst/>
                <a:latin typeface="Cambria" panose="02040503050406030204" pitchFamily="18" charset="0"/>
                <a:ea typeface="Calibri" panose="020F0502020204030204" pitchFamily="34" charset="0"/>
              </a:rPr>
              <a:t>Sample Selection</a:t>
            </a:r>
            <a:endParaRPr lang="en-US" sz="1800" b="1" dirty="0">
              <a:solidFill>
                <a:srgbClr val="002060"/>
              </a:solidFill>
              <a:latin typeface="Cambria" panose="02040503050406030204" pitchFamily="18" charset="0"/>
              <a:ea typeface="Calibri" panose="020F0502020204030204" pitchFamily="34" charset="0"/>
            </a:endParaRPr>
          </a:p>
          <a:p>
            <a:pPr marL="0" indent="0">
              <a:buNone/>
            </a:pPr>
            <a:r>
              <a:rPr lang="en-US" sz="1800" dirty="0">
                <a:solidFill>
                  <a:srgbClr val="002060"/>
                </a:solidFill>
                <a:effectLst/>
                <a:latin typeface="Cambria" panose="02040503050406030204" pitchFamily="18" charset="0"/>
                <a:ea typeface="Calibri" panose="020F0502020204030204" pitchFamily="34" charset="0"/>
              </a:rPr>
              <a:t>For this reporting period we selected 2019-2020 and 2020-2021 graduates employed by Florida public schools during the 2021-2022 school year and their employers.  The response rate for these two surveys was less </a:t>
            </a:r>
            <a:r>
              <a:rPr lang="en-US" sz="1800" dirty="0">
                <a:solidFill>
                  <a:srgbClr val="002060"/>
                </a:solidFill>
                <a:latin typeface="Cambria" panose="02040503050406030204" pitchFamily="18" charset="0"/>
                <a:ea typeface="Calibri" panose="020F0502020204030204" pitchFamily="34" charset="0"/>
              </a:rPr>
              <a:t>slightly less than 2</a:t>
            </a:r>
            <a:r>
              <a:rPr lang="en-US" sz="1800" dirty="0">
                <a:solidFill>
                  <a:srgbClr val="002060"/>
                </a:solidFill>
                <a:effectLst/>
                <a:latin typeface="Cambria" panose="02040503050406030204" pitchFamily="18" charset="0"/>
                <a:ea typeface="Calibri" panose="020F0502020204030204" pitchFamily="34" charset="0"/>
              </a:rPr>
              <a:t>0%.  We always send at least one reminder, but suspect low response rates are due to survey emails being intercepted  and classified as quarantined.</a:t>
            </a:r>
            <a:endParaRPr lang="en-US" sz="1800" dirty="0">
              <a:solidFill>
                <a:srgbClr val="002060"/>
              </a:solidFill>
              <a:effectLst/>
              <a:latin typeface="Calibri" panose="020F0502020204030204" pitchFamily="34" charset="0"/>
              <a:ea typeface="Calibri" panose="020F0502020204030204" pitchFamily="34" charset="0"/>
            </a:endParaRPr>
          </a:p>
          <a:p>
            <a:pPr marL="0" indent="0">
              <a:buNone/>
            </a:pPr>
            <a:endParaRPr lang="en-US" sz="18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Graduation Cap">
            <a:extLst>
              <a:ext uri="{FF2B5EF4-FFF2-40B4-BE49-F238E27FC236}">
                <a16:creationId xmlns:a16="http://schemas.microsoft.com/office/drawing/2014/main" id="{A0068F22-9660-715A-90D6-E42C4FC0B2D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1030399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8086AEC-04C2-4BC4-BFB8-0135965C7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0C3BE3F-B8A9-4DC9-A867-EC91736FA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3" name="Group 12">
            <a:extLst>
              <a:ext uri="{FF2B5EF4-FFF2-40B4-BE49-F238E27FC236}">
                <a16:creationId xmlns:a16="http://schemas.microsoft.com/office/drawing/2014/main" id="{0CA2F3D1-53F2-478B-949B-6D4EA2E4E4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55386"/>
            <a:ext cx="5378624" cy="6402614"/>
            <a:chOff x="-19221" y="197691"/>
            <a:chExt cx="5378624" cy="6402614"/>
          </a:xfrm>
        </p:grpSpPr>
        <p:sp>
          <p:nvSpPr>
            <p:cNvPr id="14" name="Freeform: Shape 13">
              <a:extLst>
                <a:ext uri="{FF2B5EF4-FFF2-40B4-BE49-F238E27FC236}">
                  <a16:creationId xmlns:a16="http://schemas.microsoft.com/office/drawing/2014/main" id="{6E53A4EE-6F9B-4EC8-9840-708F509D9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CD8289AA-777C-4230-BABC-203458BF6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39D76777-71BF-4FFF-B568-E58E46EB1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72CDCD53-6393-431A-9E75-109BC8362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DA62198F-7D76-4A2A-9669-40E5E8A3C8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a:xfrm>
            <a:off x="804672" y="2023236"/>
            <a:ext cx="3659777" cy="2820908"/>
          </a:xfrm>
        </p:spPr>
        <p:txBody>
          <a:bodyPr>
            <a:noAutofit/>
          </a:bodyPr>
          <a:lstStyle/>
          <a:p>
            <a:r>
              <a:rPr lang="en-US" sz="3600" b="1" dirty="0">
                <a:solidFill>
                  <a:srgbClr val="002060"/>
                </a:solidFill>
                <a:effectLst/>
                <a:latin typeface="Cambria" panose="02040503050406030204" pitchFamily="18" charset="0"/>
                <a:ea typeface="Calibri" panose="020F0502020204030204" pitchFamily="34" charset="0"/>
              </a:rPr>
              <a:t>Advanced Graduate Programs Alumni and Employer Surveys</a:t>
            </a:r>
            <a:endParaRPr lang="en-US" sz="3600" dirty="0">
              <a:solidFill>
                <a:srgbClr val="002060"/>
              </a:solidFill>
            </a:endParaRPr>
          </a:p>
        </p:txBody>
      </p:sp>
      <p:graphicFrame>
        <p:nvGraphicFramePr>
          <p:cNvPr id="5" name="Content Placeholder 2">
            <a:extLst>
              <a:ext uri="{FF2B5EF4-FFF2-40B4-BE49-F238E27FC236}">
                <a16:creationId xmlns:a16="http://schemas.microsoft.com/office/drawing/2014/main" id="{18E14184-BC14-E6C1-CCB4-1F7176F7254F}"/>
              </a:ext>
            </a:extLst>
          </p:cNvPr>
          <p:cNvGraphicFramePr>
            <a:graphicFrameLocks noGrp="1"/>
          </p:cNvGraphicFramePr>
          <p:nvPr>
            <p:ph idx="1"/>
            <p:extLst>
              <p:ext uri="{D42A27DB-BD31-4B8C-83A1-F6EECF244321}">
                <p14:modId xmlns:p14="http://schemas.microsoft.com/office/powerpoint/2010/main" val="1588752418"/>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2981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838200" y="365126"/>
            <a:ext cx="10515600" cy="531168"/>
          </a:xfrm>
        </p:spPr>
        <p:txBody>
          <a:bodyPr>
            <a:normAutofit fontScale="90000"/>
          </a:bodyPr>
          <a:lstStyle/>
          <a:p>
            <a:pPr algn="ctr"/>
            <a:br>
              <a:rPr lang="en-US" sz="2400" b="1" dirty="0">
                <a:solidFill>
                  <a:srgbClr val="002060"/>
                </a:solidFill>
                <a:effectLst/>
                <a:latin typeface="Cambria" panose="02040503050406030204" pitchFamily="18" charset="0"/>
                <a:ea typeface="Calibri" panose="020F0502020204030204" pitchFamily="34" charset="0"/>
              </a:rPr>
            </a:br>
            <a:r>
              <a:rPr lang="en-US" sz="2400" b="1" dirty="0">
                <a:solidFill>
                  <a:srgbClr val="002060"/>
                </a:solidFill>
                <a:effectLst/>
                <a:latin typeface="Cambria" panose="02040503050406030204" pitchFamily="18" charset="0"/>
                <a:ea typeface="Calibri" panose="020F0502020204030204" pitchFamily="34" charset="0"/>
              </a:rPr>
              <a:t>Advanced Graduate Programs Alumni and Employer Surveys</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838200" y="974598"/>
            <a:ext cx="10515600" cy="4351338"/>
          </a:xfrm>
        </p:spPr>
        <p:txBody>
          <a:bodyPr>
            <a:normAutofit/>
          </a:bodyPr>
          <a:lstStyle/>
          <a:p>
            <a:pPr marL="0" indent="0">
              <a:buNone/>
            </a:pPr>
            <a:r>
              <a:rPr lang="en-US" sz="2200" dirty="0">
                <a:solidFill>
                  <a:srgbClr val="002060"/>
                </a:solidFill>
                <a:latin typeface="Cambria" panose="02040503050406030204" pitchFamily="18" charset="0"/>
                <a:ea typeface="Cambria" panose="02040503050406030204" pitchFamily="18" charset="0"/>
              </a:rPr>
              <a:t>Descriptive Statistics: </a:t>
            </a:r>
            <a:r>
              <a:rPr lang="en-US" sz="2200" i="1" dirty="0">
                <a:solidFill>
                  <a:srgbClr val="002060"/>
                </a:solidFill>
                <a:latin typeface="Cambria" panose="02040503050406030204" pitchFamily="18" charset="0"/>
                <a:ea typeface="Cambria" panose="02040503050406030204" pitchFamily="18" charset="0"/>
              </a:rPr>
              <a:t>Advanced Graduate Programs Alumni Survey</a:t>
            </a: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r>
              <a:rPr lang="en-US" sz="2200" dirty="0">
                <a:solidFill>
                  <a:srgbClr val="002060"/>
                </a:solidFill>
                <a:latin typeface="Cambria" panose="02040503050406030204" pitchFamily="18" charset="0"/>
                <a:ea typeface="Cambria" panose="02040503050406030204" pitchFamily="18" charset="0"/>
              </a:rPr>
              <a:t>Descriptive Statistics: </a:t>
            </a:r>
            <a:r>
              <a:rPr lang="en-US" sz="2200" i="1" dirty="0">
                <a:solidFill>
                  <a:srgbClr val="002060"/>
                </a:solidFill>
                <a:latin typeface="Cambria" panose="02040503050406030204" pitchFamily="18" charset="0"/>
                <a:ea typeface="Cambria" panose="02040503050406030204" pitchFamily="18" charset="0"/>
              </a:rPr>
              <a:t>Advanced Graduate Programs Employer Survey</a:t>
            </a:r>
          </a:p>
        </p:txBody>
      </p:sp>
      <p:graphicFrame>
        <p:nvGraphicFramePr>
          <p:cNvPr id="6" name="Object 5">
            <a:extLst>
              <a:ext uri="{FF2B5EF4-FFF2-40B4-BE49-F238E27FC236}">
                <a16:creationId xmlns:a16="http://schemas.microsoft.com/office/drawing/2014/main" id="{D9C2EC70-0AE2-FC7C-B489-ACEA9148B22D}"/>
              </a:ext>
            </a:extLst>
          </p:cNvPr>
          <p:cNvGraphicFramePr>
            <a:graphicFrameLocks noChangeAspect="1"/>
          </p:cNvGraphicFramePr>
          <p:nvPr>
            <p:extLst>
              <p:ext uri="{D42A27DB-BD31-4B8C-83A1-F6EECF244321}">
                <p14:modId xmlns:p14="http://schemas.microsoft.com/office/powerpoint/2010/main" val="1400718333"/>
              </p:ext>
            </p:extLst>
          </p:nvPr>
        </p:nvGraphicFramePr>
        <p:xfrm>
          <a:off x="938213" y="1721517"/>
          <a:ext cx="7962900" cy="1428750"/>
        </p:xfrm>
        <a:graphic>
          <a:graphicData uri="http://schemas.openxmlformats.org/presentationml/2006/ole">
            <mc:AlternateContent xmlns:mc="http://schemas.openxmlformats.org/markup-compatibility/2006">
              <mc:Choice xmlns:v="urn:schemas-microsoft-com:vml" Requires="v">
                <p:oleObj name="Worksheet" r:id="rId3" imgW="7962925" imgH="1428852" progId="Excel.Sheet.8">
                  <p:embed/>
                </p:oleObj>
              </mc:Choice>
              <mc:Fallback>
                <p:oleObj name="Worksheet" r:id="rId3" imgW="7962925" imgH="1428852" progId="Excel.Sheet.8">
                  <p:embed/>
                  <p:pic>
                    <p:nvPicPr>
                      <p:cNvPr id="0" name=""/>
                      <p:cNvPicPr/>
                      <p:nvPr/>
                    </p:nvPicPr>
                    <p:blipFill>
                      <a:blip r:embed="rId4"/>
                      <a:stretch>
                        <a:fillRect/>
                      </a:stretch>
                    </p:blipFill>
                    <p:spPr>
                      <a:xfrm>
                        <a:off x="938213" y="1721517"/>
                        <a:ext cx="7962900" cy="14287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3D229AD5-84C3-978A-F933-67830AA7509D}"/>
              </a:ext>
            </a:extLst>
          </p:cNvPr>
          <p:cNvGraphicFramePr>
            <a:graphicFrameLocks noChangeAspect="1"/>
          </p:cNvGraphicFramePr>
          <p:nvPr>
            <p:extLst>
              <p:ext uri="{D42A27DB-BD31-4B8C-83A1-F6EECF244321}">
                <p14:modId xmlns:p14="http://schemas.microsoft.com/office/powerpoint/2010/main" val="3099307574"/>
              </p:ext>
            </p:extLst>
          </p:nvPr>
        </p:nvGraphicFramePr>
        <p:xfrm>
          <a:off x="938213" y="4270645"/>
          <a:ext cx="8181975" cy="1428750"/>
        </p:xfrm>
        <a:graphic>
          <a:graphicData uri="http://schemas.openxmlformats.org/presentationml/2006/ole">
            <mc:AlternateContent xmlns:mc="http://schemas.openxmlformats.org/markup-compatibility/2006">
              <mc:Choice xmlns:v="urn:schemas-microsoft-com:vml" Requires="v">
                <p:oleObj name="Worksheet" r:id="rId5" imgW="8181892" imgH="1428852" progId="Excel.Sheet.8">
                  <p:embed/>
                </p:oleObj>
              </mc:Choice>
              <mc:Fallback>
                <p:oleObj name="Worksheet" r:id="rId5" imgW="8181892" imgH="1428852" progId="Excel.Sheet.8">
                  <p:embed/>
                  <p:pic>
                    <p:nvPicPr>
                      <p:cNvPr id="0" name=""/>
                      <p:cNvPicPr/>
                      <p:nvPr/>
                    </p:nvPicPr>
                    <p:blipFill>
                      <a:blip r:embed="rId6"/>
                      <a:stretch>
                        <a:fillRect/>
                      </a:stretch>
                    </p:blipFill>
                    <p:spPr>
                      <a:xfrm>
                        <a:off x="938213" y="4270645"/>
                        <a:ext cx="8181975" cy="1428750"/>
                      </a:xfrm>
                      <a:prstGeom prst="rect">
                        <a:avLst/>
                      </a:prstGeom>
                    </p:spPr>
                  </p:pic>
                </p:oleObj>
              </mc:Fallback>
            </mc:AlternateContent>
          </a:graphicData>
        </a:graphic>
      </p:graphicFrame>
    </p:spTree>
    <p:extLst>
      <p:ext uri="{BB962C8B-B14F-4D97-AF65-F5344CB8AC3E}">
        <p14:creationId xmlns:p14="http://schemas.microsoft.com/office/powerpoint/2010/main" val="2333221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2" name="Title 1">
            <a:extLst>
              <a:ext uri="{FF2B5EF4-FFF2-40B4-BE49-F238E27FC236}">
                <a16:creationId xmlns:a16="http://schemas.microsoft.com/office/drawing/2014/main" id="{1A24064C-A10D-A990-D3A1-63AF8F69458C}"/>
              </a:ext>
            </a:extLst>
          </p:cNvPr>
          <p:cNvSpPr>
            <a:spLocks noGrp="1"/>
          </p:cNvSpPr>
          <p:nvPr>
            <p:ph type="title"/>
          </p:nvPr>
        </p:nvSpPr>
        <p:spPr>
          <a:xfrm>
            <a:off x="804672" y="457200"/>
            <a:ext cx="10579608" cy="1188720"/>
          </a:xfrm>
        </p:spPr>
        <p:txBody>
          <a:bodyPr>
            <a:normAutofit/>
          </a:bodyPr>
          <a:lstStyle/>
          <a:p>
            <a:br>
              <a:rPr lang="en-US" sz="2800" b="1" dirty="0">
                <a:solidFill>
                  <a:srgbClr val="002060"/>
                </a:solidFill>
                <a:effectLst/>
                <a:latin typeface="Cambria" panose="02040503050406030204" pitchFamily="18" charset="0"/>
                <a:ea typeface="Calibri" panose="020F0502020204030204" pitchFamily="34" charset="0"/>
              </a:rPr>
            </a:br>
            <a:r>
              <a:rPr lang="en-US" sz="2800" b="1" dirty="0">
                <a:solidFill>
                  <a:srgbClr val="002060"/>
                </a:solidFill>
                <a:effectLst/>
                <a:latin typeface="Cambria" panose="02040503050406030204" pitchFamily="18" charset="0"/>
                <a:ea typeface="Calibri" panose="020F0502020204030204" pitchFamily="34" charset="0"/>
              </a:rPr>
              <a:t>Advanced Graduate Programs Alumni and Employer Surveys</a:t>
            </a:r>
            <a:endParaRPr lang="en-US" sz="2800" dirty="0">
              <a:solidFill>
                <a:srgbClr val="002060"/>
              </a:solidFill>
            </a:endParaRPr>
          </a:p>
        </p:txBody>
      </p:sp>
      <p:grpSp>
        <p:nvGrpSpPr>
          <p:cNvPr id="13" name="Group 12">
            <a:extLst>
              <a:ext uri="{FF2B5EF4-FFF2-40B4-BE49-F238E27FC236}">
                <a16:creationId xmlns:a16="http://schemas.microsoft.com/office/drawing/2014/main" id="{76566969-F813-4CC5-B3E9-363D85B55C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881264" y="-5116"/>
            <a:ext cx="3318648" cy="2490264"/>
            <a:chOff x="-305" y="-1"/>
            <a:chExt cx="3832880" cy="2876136"/>
          </a:xfrm>
        </p:grpSpPr>
        <p:sp>
          <p:nvSpPr>
            <p:cNvPr id="14" name="Freeform: Shape 13">
              <a:extLst>
                <a:ext uri="{FF2B5EF4-FFF2-40B4-BE49-F238E27FC236}">
                  <a16:creationId xmlns:a16="http://schemas.microsoft.com/office/drawing/2014/main" id="{AF8CF66C-45E2-456B-92B0-9E97A331D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D65D590E-D70D-4D25-B853-D5208F2AA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6231501E-3F84-4705-A001-13995FA68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552617E4-47FD-4C38-8F70-93BF9B125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0217D733-97B6-4C43-AF0C-5E3CB0EA13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2605762" cy="2252847"/>
            <a:chOff x="-305" y="-4155"/>
            <a:chExt cx="2514948" cy="2174333"/>
          </a:xfrm>
        </p:grpSpPr>
        <p:sp>
          <p:nvSpPr>
            <p:cNvPr id="20" name="Freeform: Shape 19">
              <a:extLst>
                <a:ext uri="{FF2B5EF4-FFF2-40B4-BE49-F238E27FC236}">
                  <a16:creationId xmlns:a16="http://schemas.microsoft.com/office/drawing/2014/main" id="{FD288266-7E76-4D4A-BAAC-E233FA013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B697F88A-8624-4BA2-AF06-E6C3A52F0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8CA77163-C052-481C-9DCF-68C23ACA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dirty="0"/>
            </a:p>
          </p:txBody>
        </p:sp>
        <p:sp>
          <p:nvSpPr>
            <p:cNvPr id="23" name="Freeform: Shape 22">
              <a:extLst>
                <a:ext uri="{FF2B5EF4-FFF2-40B4-BE49-F238E27FC236}">
                  <a16:creationId xmlns:a16="http://schemas.microsoft.com/office/drawing/2014/main" id="{02B425B5-0A0E-4B85-B718-E5DA73431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5" name="Chart 4">
            <a:extLst>
              <a:ext uri="{FF2B5EF4-FFF2-40B4-BE49-F238E27FC236}">
                <a16:creationId xmlns:a16="http://schemas.microsoft.com/office/drawing/2014/main" id="{B8B8EED7-E914-3ECC-FADD-2039BDFD7E68}"/>
              </a:ext>
            </a:extLst>
          </p:cNvPr>
          <p:cNvGraphicFramePr>
            <a:graphicFrameLocks/>
          </p:cNvGraphicFramePr>
          <p:nvPr>
            <p:extLst>
              <p:ext uri="{D42A27DB-BD31-4B8C-83A1-F6EECF244321}">
                <p14:modId xmlns:p14="http://schemas.microsoft.com/office/powerpoint/2010/main" val="2343795992"/>
              </p:ext>
            </p:extLst>
          </p:nvPr>
        </p:nvGraphicFramePr>
        <p:xfrm>
          <a:off x="1847273" y="2057399"/>
          <a:ext cx="8275781" cy="35583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835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C522-8707-052D-D684-F2BB8882CAB5}"/>
              </a:ext>
            </a:extLst>
          </p:cNvPr>
          <p:cNvSpPr>
            <a:spLocks noGrp="1"/>
          </p:cNvSpPr>
          <p:nvPr>
            <p:ph type="title"/>
          </p:nvPr>
        </p:nvSpPr>
        <p:spPr>
          <a:xfrm>
            <a:off x="838200" y="365126"/>
            <a:ext cx="10515600" cy="531168"/>
          </a:xfrm>
        </p:spPr>
        <p:txBody>
          <a:bodyPr>
            <a:normAutofit fontScale="90000"/>
          </a:bodyPr>
          <a:lstStyle/>
          <a:p>
            <a:pPr algn="ctr"/>
            <a:br>
              <a:rPr lang="en-US" sz="2700" b="1" dirty="0">
                <a:solidFill>
                  <a:srgbClr val="002060"/>
                </a:solidFill>
                <a:effectLst/>
                <a:latin typeface="Cambria" panose="02040503050406030204" pitchFamily="18" charset="0"/>
                <a:ea typeface="Calibri" panose="020F0502020204030204" pitchFamily="34" charset="0"/>
              </a:rPr>
            </a:br>
            <a:r>
              <a:rPr lang="en-US" sz="2700" b="1" dirty="0">
                <a:solidFill>
                  <a:srgbClr val="002060"/>
                </a:solidFill>
                <a:effectLst/>
                <a:latin typeface="Cambria" panose="02040503050406030204" pitchFamily="18" charset="0"/>
                <a:ea typeface="Calibri" panose="020F0502020204030204" pitchFamily="34" charset="0"/>
              </a:rPr>
              <a:t>Advanced Graduate Programs Alumni and Employer Surveys</a:t>
            </a:r>
            <a:br>
              <a:rPr lang="en-US" sz="1800" dirty="0">
                <a:effectLst/>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395201B8-A99D-917B-4FA3-979AE97BF712}"/>
              </a:ext>
            </a:extLst>
          </p:cNvPr>
          <p:cNvSpPr>
            <a:spLocks noGrp="1"/>
          </p:cNvSpPr>
          <p:nvPr>
            <p:ph idx="1"/>
          </p:nvPr>
        </p:nvSpPr>
        <p:spPr>
          <a:xfrm>
            <a:off x="838200" y="974598"/>
            <a:ext cx="10515600" cy="4351338"/>
          </a:xfrm>
        </p:spPr>
        <p:txBody>
          <a:bodyPr>
            <a:normAutofit fontScale="62500" lnSpcReduction="20000"/>
          </a:bodyPr>
          <a:lstStyle/>
          <a:p>
            <a:pPr marL="0" indent="0">
              <a:buNone/>
            </a:pPr>
            <a:endParaRPr lang="en-US" sz="3100" dirty="0">
              <a:solidFill>
                <a:srgbClr val="002060"/>
              </a:solidFill>
              <a:latin typeface="Cambria" panose="02040503050406030204" pitchFamily="18" charset="0"/>
              <a:ea typeface="Cambria" panose="02040503050406030204" pitchFamily="18" charset="0"/>
            </a:endParaRPr>
          </a:p>
          <a:p>
            <a:pPr marL="0" indent="0">
              <a:buNone/>
            </a:pPr>
            <a:r>
              <a:rPr lang="en-US" sz="3500" i="1" dirty="0">
                <a:solidFill>
                  <a:srgbClr val="002060"/>
                </a:solidFill>
                <a:latin typeface="Cambria" panose="02040503050406030204" pitchFamily="18" charset="0"/>
                <a:ea typeface="Cambria" panose="02040503050406030204" pitchFamily="18" charset="0"/>
              </a:rPr>
              <a:t>Advanced Graduate Programs Alumni Survey</a:t>
            </a:r>
          </a:p>
          <a:p>
            <a:pPr marL="0" indent="0">
              <a:buNone/>
            </a:pPr>
            <a:endParaRPr lang="en-US" sz="3100" i="1" dirty="0">
              <a:solidFill>
                <a:srgbClr val="002060"/>
              </a:solidFill>
              <a:latin typeface="Cambria" panose="02040503050406030204" pitchFamily="18" charset="0"/>
              <a:ea typeface="Cambria" panose="02040503050406030204" pitchFamily="18" charset="0"/>
            </a:endParaRPr>
          </a:p>
          <a:p>
            <a:pPr marL="0" indent="0">
              <a:buNone/>
            </a:pPr>
            <a:r>
              <a:rPr lang="en-US" sz="2600" dirty="0">
                <a:solidFill>
                  <a:srgbClr val="002060"/>
                </a:solidFill>
                <a:latin typeface="Cambria" panose="02040503050406030204" pitchFamily="18" charset="0"/>
                <a:ea typeface="Cambria" panose="02040503050406030204" pitchFamily="18" charset="0"/>
              </a:rPr>
              <a:t>The results were overwhelmingly positive, with many of our Advanced Graduate Programs Alumni rating their performance as </a:t>
            </a:r>
            <a:r>
              <a:rPr lang="en-US" sz="2600" i="1" dirty="0">
                <a:solidFill>
                  <a:srgbClr val="002060"/>
                </a:solidFill>
                <a:latin typeface="Cambria" panose="02040503050406030204" pitchFamily="18" charset="0"/>
                <a:ea typeface="Cambria" panose="02040503050406030204" pitchFamily="18" charset="0"/>
              </a:rPr>
              <a:t>quite well </a:t>
            </a:r>
            <a:r>
              <a:rPr lang="en-US" sz="2600" dirty="0">
                <a:solidFill>
                  <a:srgbClr val="002060"/>
                </a:solidFill>
                <a:latin typeface="Cambria" panose="02040503050406030204" pitchFamily="18" charset="0"/>
                <a:ea typeface="Cambria" panose="02040503050406030204" pitchFamily="18" charset="0"/>
              </a:rPr>
              <a:t>or </a:t>
            </a:r>
            <a:r>
              <a:rPr lang="en-US" sz="2600" i="1" dirty="0">
                <a:solidFill>
                  <a:srgbClr val="002060"/>
                </a:solidFill>
                <a:latin typeface="Cambria" panose="02040503050406030204" pitchFamily="18" charset="0"/>
                <a:ea typeface="Cambria" panose="02040503050406030204" pitchFamily="18" charset="0"/>
              </a:rPr>
              <a:t>extremely well </a:t>
            </a:r>
            <a:r>
              <a:rPr lang="en-US" sz="2600" dirty="0">
                <a:solidFill>
                  <a:srgbClr val="002060"/>
                </a:solidFill>
                <a:latin typeface="Cambria" panose="02040503050406030204" pitchFamily="18" charset="0"/>
                <a:ea typeface="Cambria" panose="02040503050406030204" pitchFamily="18" charset="0"/>
              </a:rPr>
              <a:t>on many of the survey items.</a:t>
            </a:r>
          </a:p>
          <a:p>
            <a:pPr marL="0" indent="0">
              <a:buNone/>
            </a:pPr>
            <a:r>
              <a:rPr lang="en-US" sz="2600" dirty="0">
                <a:solidFill>
                  <a:srgbClr val="002060"/>
                </a:solidFill>
                <a:latin typeface="Cambria" panose="02040503050406030204" pitchFamily="18" charset="0"/>
                <a:ea typeface="Cambria" panose="02040503050406030204" pitchFamily="18" charset="0"/>
              </a:rPr>
              <a:t>The only area where our Advanced Graduate Programs Alumni rated themselves less than 75%, as performing </a:t>
            </a:r>
            <a:r>
              <a:rPr lang="en-US" sz="2600" i="1" dirty="0">
                <a:solidFill>
                  <a:srgbClr val="002060"/>
                </a:solidFill>
                <a:latin typeface="Cambria" panose="02040503050406030204" pitchFamily="18" charset="0"/>
                <a:ea typeface="Cambria" panose="02040503050406030204" pitchFamily="18" charset="0"/>
              </a:rPr>
              <a:t>quite well </a:t>
            </a:r>
            <a:r>
              <a:rPr lang="en-US" sz="2600" dirty="0">
                <a:solidFill>
                  <a:srgbClr val="002060"/>
                </a:solidFill>
                <a:latin typeface="Cambria" panose="02040503050406030204" pitchFamily="18" charset="0"/>
                <a:ea typeface="Cambria" panose="02040503050406030204" pitchFamily="18" charset="0"/>
              </a:rPr>
              <a:t>or </a:t>
            </a:r>
            <a:r>
              <a:rPr lang="en-US" sz="2600" i="1" dirty="0">
                <a:solidFill>
                  <a:srgbClr val="002060"/>
                </a:solidFill>
                <a:latin typeface="Cambria" panose="02040503050406030204" pitchFamily="18" charset="0"/>
                <a:ea typeface="Cambria" panose="02040503050406030204" pitchFamily="18" charset="0"/>
              </a:rPr>
              <a:t>extremely well </a:t>
            </a:r>
            <a:r>
              <a:rPr lang="en-US" sz="2600" dirty="0">
                <a:solidFill>
                  <a:srgbClr val="002060"/>
                </a:solidFill>
                <a:latin typeface="Cambria" panose="02040503050406030204" pitchFamily="18" charset="0"/>
                <a:ea typeface="Cambria" panose="02040503050406030204" pitchFamily="18" charset="0"/>
              </a:rPr>
              <a:t>was with respect to </a:t>
            </a:r>
            <a:r>
              <a:rPr lang="en-US" sz="2600" i="1" dirty="0">
                <a:solidFill>
                  <a:srgbClr val="002060"/>
                </a:solidFill>
                <a:latin typeface="Cambria" panose="02040503050406030204" pitchFamily="18" charset="0"/>
                <a:ea typeface="Cambria" panose="02040503050406030204" pitchFamily="18" charset="0"/>
              </a:rPr>
              <a:t>understanding mixed research methods (i.e., integration of both qualitative and quantitative research methods</a:t>
            </a:r>
            <a:r>
              <a:rPr lang="en-US" sz="2600" dirty="0">
                <a:solidFill>
                  <a:srgbClr val="002060"/>
                </a:solidFill>
                <a:latin typeface="Cambria" panose="02040503050406030204" pitchFamily="18" charset="0"/>
                <a:ea typeface="Cambria" panose="02040503050406030204" pitchFamily="18" charset="0"/>
              </a:rPr>
              <a:t>, 71%).</a:t>
            </a:r>
            <a:endParaRPr lang="en-US" sz="2600" i="1"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latin typeface="Cambria" panose="02040503050406030204" pitchFamily="18" charset="0"/>
              <a:ea typeface="Cambria" panose="02040503050406030204" pitchFamily="18" charset="0"/>
            </a:endParaRPr>
          </a:p>
          <a:p>
            <a:pPr marL="0" indent="0">
              <a:buNone/>
            </a:pPr>
            <a:r>
              <a:rPr lang="en-US" sz="3500" i="1" dirty="0">
                <a:solidFill>
                  <a:srgbClr val="002060"/>
                </a:solidFill>
                <a:latin typeface="Cambria" panose="02040503050406030204" pitchFamily="18" charset="0"/>
                <a:ea typeface="Cambria" panose="02040503050406030204" pitchFamily="18" charset="0"/>
              </a:rPr>
              <a:t>Advanced Graduate Programs Employer Survey</a:t>
            </a:r>
            <a:endParaRPr lang="en-US" sz="3500" dirty="0">
              <a:solidFill>
                <a:srgbClr val="002060"/>
              </a:solidFill>
              <a:latin typeface="Cambria" panose="02040503050406030204" pitchFamily="18" charset="0"/>
              <a:ea typeface="Cambria" panose="02040503050406030204" pitchFamily="18" charset="0"/>
            </a:endParaRPr>
          </a:p>
          <a:p>
            <a:pPr marL="0" indent="0">
              <a:buNone/>
            </a:pPr>
            <a:r>
              <a:rPr lang="en-US" sz="2600" dirty="0">
                <a:solidFill>
                  <a:srgbClr val="002060"/>
                </a:solidFill>
                <a:latin typeface="Cambria" panose="02040503050406030204" pitchFamily="18" charset="0"/>
                <a:ea typeface="Cambria" panose="02040503050406030204" pitchFamily="18" charset="0"/>
              </a:rPr>
              <a:t>Once again, the results were overwhelmingly positive, with many of our Advanced Graduate Programs Employers rating our alumni as performing </a:t>
            </a:r>
            <a:r>
              <a:rPr lang="en-US" sz="2600" i="1" dirty="0">
                <a:solidFill>
                  <a:srgbClr val="002060"/>
                </a:solidFill>
                <a:latin typeface="Cambria" panose="02040503050406030204" pitchFamily="18" charset="0"/>
                <a:ea typeface="Cambria" panose="02040503050406030204" pitchFamily="18" charset="0"/>
              </a:rPr>
              <a:t>quite well </a:t>
            </a:r>
            <a:r>
              <a:rPr lang="en-US" sz="2600" dirty="0">
                <a:solidFill>
                  <a:srgbClr val="002060"/>
                </a:solidFill>
                <a:latin typeface="Cambria" panose="02040503050406030204" pitchFamily="18" charset="0"/>
                <a:ea typeface="Cambria" panose="02040503050406030204" pitchFamily="18" charset="0"/>
              </a:rPr>
              <a:t>or </a:t>
            </a:r>
            <a:r>
              <a:rPr lang="en-US" sz="2600" i="1" dirty="0">
                <a:solidFill>
                  <a:srgbClr val="002060"/>
                </a:solidFill>
                <a:latin typeface="Cambria" panose="02040503050406030204" pitchFamily="18" charset="0"/>
                <a:ea typeface="Cambria" panose="02040503050406030204" pitchFamily="18" charset="0"/>
              </a:rPr>
              <a:t>extremely well </a:t>
            </a:r>
            <a:r>
              <a:rPr lang="en-US" sz="2600" dirty="0">
                <a:solidFill>
                  <a:srgbClr val="002060"/>
                </a:solidFill>
                <a:latin typeface="Cambria" panose="02040503050406030204" pitchFamily="18" charset="0"/>
                <a:ea typeface="Cambria" panose="02040503050406030204" pitchFamily="18" charset="0"/>
              </a:rPr>
              <a:t>on most of the survey items.</a:t>
            </a:r>
          </a:p>
          <a:p>
            <a:pPr marL="0" indent="0">
              <a:buNone/>
            </a:pPr>
            <a:r>
              <a:rPr lang="en-US" sz="2600" dirty="0">
                <a:solidFill>
                  <a:srgbClr val="002060"/>
                </a:solidFill>
                <a:latin typeface="Cambria" panose="02040503050406030204" pitchFamily="18" charset="0"/>
                <a:ea typeface="Cambria" panose="02040503050406030204" pitchFamily="18" charset="0"/>
              </a:rPr>
              <a:t>The only area where our Advanced Graduate Programs Employers rated our alumni less than 80% as performing </a:t>
            </a:r>
            <a:r>
              <a:rPr lang="en-US" sz="2600" i="1" dirty="0">
                <a:solidFill>
                  <a:srgbClr val="002060"/>
                </a:solidFill>
                <a:latin typeface="Cambria" panose="02040503050406030204" pitchFamily="18" charset="0"/>
                <a:ea typeface="Cambria" panose="02040503050406030204" pitchFamily="18" charset="0"/>
              </a:rPr>
              <a:t>quite well </a:t>
            </a:r>
            <a:r>
              <a:rPr lang="en-US" sz="2600" dirty="0">
                <a:solidFill>
                  <a:srgbClr val="002060"/>
                </a:solidFill>
                <a:latin typeface="Cambria" panose="02040503050406030204" pitchFamily="18" charset="0"/>
                <a:ea typeface="Cambria" panose="02040503050406030204" pitchFamily="18" charset="0"/>
              </a:rPr>
              <a:t>or </a:t>
            </a:r>
            <a:r>
              <a:rPr lang="en-US" sz="2600" i="1" dirty="0">
                <a:solidFill>
                  <a:srgbClr val="002060"/>
                </a:solidFill>
                <a:latin typeface="Cambria" panose="02040503050406030204" pitchFamily="18" charset="0"/>
                <a:ea typeface="Cambria" panose="02040503050406030204" pitchFamily="18" charset="0"/>
              </a:rPr>
              <a:t>extremely well </a:t>
            </a:r>
            <a:r>
              <a:rPr lang="en-US" sz="2600" dirty="0">
                <a:solidFill>
                  <a:srgbClr val="002060"/>
                </a:solidFill>
                <a:latin typeface="Cambria" panose="02040503050406030204" pitchFamily="18" charset="0"/>
                <a:ea typeface="Cambria" panose="02040503050406030204" pitchFamily="18" charset="0"/>
              </a:rPr>
              <a:t>was with respect to </a:t>
            </a:r>
            <a:r>
              <a:rPr lang="en-US" sz="2600" i="1" dirty="0">
                <a:solidFill>
                  <a:srgbClr val="002060"/>
                </a:solidFill>
                <a:latin typeface="Cambria" panose="02040503050406030204" pitchFamily="18" charset="0"/>
                <a:ea typeface="Cambria" panose="02040503050406030204" pitchFamily="18" charset="0"/>
              </a:rPr>
              <a:t>framing questions to address a problem of practice </a:t>
            </a:r>
            <a:r>
              <a:rPr lang="en-US" sz="2600" dirty="0">
                <a:solidFill>
                  <a:srgbClr val="002060"/>
                </a:solidFill>
                <a:latin typeface="Cambria" panose="02040503050406030204" pitchFamily="18" charset="0"/>
                <a:ea typeface="Cambria" panose="02040503050406030204" pitchFamily="18" charset="0"/>
              </a:rPr>
              <a:t>(78%)</a:t>
            </a:r>
            <a:r>
              <a:rPr lang="en-US" sz="2600" i="1" dirty="0">
                <a:solidFill>
                  <a:srgbClr val="002060"/>
                </a:solidFill>
                <a:latin typeface="Cambria" panose="02040503050406030204" pitchFamily="18" charset="0"/>
                <a:ea typeface="Cambria" panose="02040503050406030204" pitchFamily="18" charset="0"/>
              </a:rPr>
              <a:t>.</a:t>
            </a:r>
          </a:p>
          <a:p>
            <a:pPr marL="0" indent="0">
              <a:buNone/>
            </a:pPr>
            <a:endParaRPr lang="en-US" sz="2200" dirty="0">
              <a:solidFill>
                <a:srgbClr val="00206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278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AC8E79-ECD6-4F34-BE5A-9F5E850E8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7D2BE1BB-2AB2-4D7E-9E27-8D245181B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oup 27">
            <a:extLst>
              <a:ext uri="{FF2B5EF4-FFF2-40B4-BE49-F238E27FC236}">
                <a16:creationId xmlns:a16="http://schemas.microsoft.com/office/drawing/2014/main" id="{22A1615C-2156-4B15-BF3E-39794B37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97691"/>
            <a:ext cx="5378624" cy="6402614"/>
            <a:chOff x="-19221" y="197691"/>
            <a:chExt cx="5378624" cy="6402614"/>
          </a:xfrm>
        </p:grpSpPr>
        <p:sp>
          <p:nvSpPr>
            <p:cNvPr id="29" name="Freeform: Shape 28">
              <a:extLst>
                <a:ext uri="{FF2B5EF4-FFF2-40B4-BE49-F238E27FC236}">
                  <a16:creationId xmlns:a16="http://schemas.microsoft.com/office/drawing/2014/main" id="{D0AAA4B8-4E08-4663-9835-BA403F00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CB4869D1-3E13-4881-A292-2F38ECC07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3FEDB7CE-BB3D-4A0D-A73F-3117044F3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A6E0C6E1-7FBF-471E-849C-A54AF1D41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B2BFAA38-D910-41AD-BBED-0608E4AE71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D591944A-2C4A-AF2A-77B9-87EDE2AEBF8E}"/>
              </a:ext>
            </a:extLst>
          </p:cNvPr>
          <p:cNvSpPr>
            <a:spLocks noGrp="1"/>
          </p:cNvSpPr>
          <p:nvPr>
            <p:ph type="title"/>
          </p:nvPr>
        </p:nvSpPr>
        <p:spPr>
          <a:xfrm>
            <a:off x="512822" y="1819373"/>
            <a:ext cx="4674376" cy="3088843"/>
          </a:xfrm>
        </p:spPr>
        <p:txBody>
          <a:bodyPr vert="horz" lIns="91440" tIns="45720" rIns="91440" bIns="45720" rtlCol="0" anchor="t">
            <a:normAutofit fontScale="90000"/>
          </a:bodyPr>
          <a:lstStyle/>
          <a:p>
            <a:r>
              <a:rPr lang="en-US" sz="4000" b="1" kern="1200" dirty="0">
                <a:solidFill>
                  <a:srgbClr val="002060"/>
                </a:solidFill>
                <a:effectLst/>
                <a:latin typeface="Cambria" panose="02040503050406030204" pitchFamily="18" charset="0"/>
                <a:ea typeface="Cambria" panose="02040503050406030204" pitchFamily="18" charset="0"/>
              </a:rPr>
              <a:t>Initial Teacher Preparation Programs </a:t>
            </a:r>
            <a:br>
              <a:rPr lang="en-US" sz="4000" b="1" kern="1200" dirty="0">
                <a:solidFill>
                  <a:srgbClr val="002060"/>
                </a:solidFill>
                <a:effectLst/>
                <a:latin typeface="Cambria" panose="02040503050406030204" pitchFamily="18" charset="0"/>
                <a:ea typeface="Cambria" panose="02040503050406030204" pitchFamily="18" charset="0"/>
              </a:rPr>
            </a:br>
            <a:r>
              <a:rPr lang="en-US" sz="4000" b="1" kern="1200" dirty="0">
                <a:solidFill>
                  <a:srgbClr val="002060"/>
                </a:solidFill>
                <a:effectLst/>
                <a:latin typeface="Cambria" panose="02040503050406030204" pitchFamily="18" charset="0"/>
                <a:ea typeface="Cambria" panose="02040503050406030204" pitchFamily="18" charset="0"/>
              </a:rPr>
              <a:t>Alumni and </a:t>
            </a:r>
            <a:br>
              <a:rPr lang="en-US" sz="4000" b="1" kern="1200" dirty="0">
                <a:solidFill>
                  <a:srgbClr val="002060"/>
                </a:solidFill>
                <a:effectLst/>
                <a:latin typeface="Cambria" panose="02040503050406030204" pitchFamily="18" charset="0"/>
                <a:ea typeface="Cambria" panose="02040503050406030204" pitchFamily="18" charset="0"/>
              </a:rPr>
            </a:br>
            <a:r>
              <a:rPr lang="en-US" sz="4000" b="1" kern="1200" dirty="0">
                <a:solidFill>
                  <a:srgbClr val="002060"/>
                </a:solidFill>
                <a:effectLst/>
                <a:latin typeface="Cambria" panose="02040503050406030204" pitchFamily="18" charset="0"/>
                <a:ea typeface="Cambria" panose="02040503050406030204" pitchFamily="18" charset="0"/>
              </a:rPr>
              <a:t>Principal Surveys</a:t>
            </a:r>
            <a:br>
              <a:rPr lang="en-US" sz="2800" kern="1200" dirty="0">
                <a:solidFill>
                  <a:schemeClr val="tx2"/>
                </a:solidFill>
                <a:effectLst/>
                <a:latin typeface="+mj-lt"/>
                <a:ea typeface="+mj-ea"/>
                <a:cs typeface="+mj-cs"/>
              </a:rPr>
            </a:br>
            <a:endParaRPr lang="en-US" sz="2800" kern="1200" dirty="0">
              <a:solidFill>
                <a:schemeClr val="tx2"/>
              </a:solidFill>
              <a:latin typeface="+mj-lt"/>
              <a:ea typeface="+mj-ea"/>
              <a:cs typeface="+mj-cs"/>
            </a:endParaRPr>
          </a:p>
        </p:txBody>
      </p:sp>
      <p:graphicFrame>
        <p:nvGraphicFramePr>
          <p:cNvPr id="6" name="Content Placeholder 2">
            <a:extLst>
              <a:ext uri="{FF2B5EF4-FFF2-40B4-BE49-F238E27FC236}">
                <a16:creationId xmlns:a16="http://schemas.microsoft.com/office/drawing/2014/main" id="{39B44C24-2FFB-4EE0-9C44-D56721AED67A}"/>
              </a:ext>
            </a:extLst>
          </p:cNvPr>
          <p:cNvGraphicFramePr>
            <a:graphicFrameLocks noGrp="1"/>
          </p:cNvGraphicFramePr>
          <p:nvPr>
            <p:ph idx="1"/>
            <p:extLst>
              <p:ext uri="{D42A27DB-BD31-4B8C-83A1-F6EECF244321}">
                <p14:modId xmlns:p14="http://schemas.microsoft.com/office/powerpoint/2010/main" val="2779835421"/>
              </p:ext>
            </p:extLst>
          </p:nvPr>
        </p:nvGraphicFramePr>
        <p:xfrm>
          <a:off x="6133711" y="1268927"/>
          <a:ext cx="4977578" cy="36392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5724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Advanced Graduate Programs Alumni</a:t>
            </a:r>
            <a:endParaRPr lang="en-US" sz="2400" dirty="0"/>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a:xfrm>
            <a:off x="838200" y="1451344"/>
            <a:ext cx="10515600" cy="4756244"/>
          </a:xfrm>
        </p:spPr>
        <p:txBody>
          <a:bodyPr>
            <a:normAutofit/>
          </a:bodyPr>
          <a:lstStyle/>
          <a:p>
            <a:pPr marL="0" indent="0">
              <a:buNone/>
            </a:pPr>
            <a:r>
              <a:rPr lang="en-US" sz="2400" b="1" dirty="0">
                <a:solidFill>
                  <a:srgbClr val="002060"/>
                </a:solidFill>
                <a:effectLst/>
                <a:latin typeface="Cambria" panose="02040503050406030204" pitchFamily="18" charset="0"/>
                <a:ea typeface="Cambria" panose="02040503050406030204" pitchFamily="18" charset="0"/>
              </a:rPr>
              <a:t>Psychometrically Speaking: Alumni Survey</a:t>
            </a:r>
          </a:p>
          <a:p>
            <a:pPr marL="0" indent="0">
              <a:buNone/>
            </a:pPr>
            <a:r>
              <a:rPr lang="en-US" sz="1800" dirty="0">
                <a:solidFill>
                  <a:srgbClr val="002060"/>
                </a:solidFill>
                <a:effectLst/>
                <a:latin typeface="Cambria" panose="02040503050406030204" pitchFamily="18" charset="0"/>
                <a:ea typeface="Cambria" panose="02040503050406030204" pitchFamily="18" charset="0"/>
              </a:rPr>
              <a:t>Cronbach’s alpha was estimated to ranged from .69 to .97, suggesting an acceptable level of internal consistency across the six domains (reliability)</a:t>
            </a:r>
          </a:p>
          <a:p>
            <a:pPr marL="0" indent="0">
              <a:buNone/>
            </a:pPr>
            <a:r>
              <a:rPr lang="en-US" sz="1800" dirty="0">
                <a:solidFill>
                  <a:srgbClr val="002060"/>
                </a:solidFill>
                <a:latin typeface="Cambria" panose="02040503050406030204" pitchFamily="18" charset="0"/>
                <a:ea typeface="Cambria" panose="02040503050406030204" pitchFamily="18" charset="0"/>
              </a:rPr>
              <a:t>Correlations between CAEP domains ranged from .34 to .84 demonstrating some degree of construct validity of the inferences made based on these ratings</a:t>
            </a:r>
          </a:p>
          <a:p>
            <a:pPr marL="0" indent="0">
              <a:buNone/>
            </a:pPr>
            <a:endParaRPr lang="en-US" sz="1800" dirty="0">
              <a:solidFill>
                <a:srgbClr val="002060"/>
              </a:solidFill>
              <a:latin typeface="Cambria" panose="02040503050406030204" pitchFamily="18" charset="0"/>
              <a:ea typeface="Cambria" panose="02040503050406030204" pitchFamily="18" charset="0"/>
            </a:endParaRPr>
          </a:p>
          <a:p>
            <a:pPr marL="0" indent="0">
              <a:buNone/>
            </a:pPr>
            <a:endParaRPr lang="en-US" sz="2200" dirty="0">
              <a:solidFill>
                <a:srgbClr val="002060"/>
              </a:solidFill>
              <a:effectLst/>
              <a:latin typeface="Cambria" panose="02040503050406030204" pitchFamily="18" charset="0"/>
              <a:ea typeface="Cambria" panose="02040503050406030204" pitchFamily="18" charset="0"/>
            </a:endParaRPr>
          </a:p>
        </p:txBody>
      </p:sp>
      <p:graphicFrame>
        <p:nvGraphicFramePr>
          <p:cNvPr id="5" name="Object 4">
            <a:extLst>
              <a:ext uri="{FF2B5EF4-FFF2-40B4-BE49-F238E27FC236}">
                <a16:creationId xmlns:a16="http://schemas.microsoft.com/office/drawing/2014/main" id="{D98D2D00-6473-1447-8288-111D20E987DF}"/>
              </a:ext>
            </a:extLst>
          </p:cNvPr>
          <p:cNvGraphicFramePr>
            <a:graphicFrameLocks noChangeAspect="1"/>
          </p:cNvGraphicFramePr>
          <p:nvPr>
            <p:extLst>
              <p:ext uri="{D42A27DB-BD31-4B8C-83A1-F6EECF244321}">
                <p14:modId xmlns:p14="http://schemas.microsoft.com/office/powerpoint/2010/main" val="3427705794"/>
              </p:ext>
            </p:extLst>
          </p:nvPr>
        </p:nvGraphicFramePr>
        <p:xfrm>
          <a:off x="945583" y="3567427"/>
          <a:ext cx="9632799" cy="2543661"/>
        </p:xfrm>
        <a:graphic>
          <a:graphicData uri="http://schemas.openxmlformats.org/presentationml/2006/ole">
            <mc:AlternateContent xmlns:mc="http://schemas.openxmlformats.org/markup-compatibility/2006">
              <mc:Choice xmlns:v="urn:schemas-microsoft-com:vml" Requires="v">
                <p:oleObj name="Worksheet" r:id="rId3" imgW="12230024" imgH="3229077" progId="Excel.Sheet.8">
                  <p:embed/>
                </p:oleObj>
              </mc:Choice>
              <mc:Fallback>
                <p:oleObj name="Worksheet" r:id="rId3" imgW="12230024" imgH="3229077" progId="Excel.Sheet.8">
                  <p:embed/>
                  <p:pic>
                    <p:nvPicPr>
                      <p:cNvPr id="0" name=""/>
                      <p:cNvPicPr/>
                      <p:nvPr/>
                    </p:nvPicPr>
                    <p:blipFill>
                      <a:blip r:embed="rId4"/>
                      <a:stretch>
                        <a:fillRect/>
                      </a:stretch>
                    </p:blipFill>
                    <p:spPr>
                      <a:xfrm>
                        <a:off x="945583" y="3567427"/>
                        <a:ext cx="9632799" cy="2543661"/>
                      </a:xfrm>
                      <a:prstGeom prst="rect">
                        <a:avLst/>
                      </a:prstGeom>
                    </p:spPr>
                  </p:pic>
                </p:oleObj>
              </mc:Fallback>
            </mc:AlternateContent>
          </a:graphicData>
        </a:graphic>
      </p:graphicFrame>
    </p:spTree>
    <p:extLst>
      <p:ext uri="{BB962C8B-B14F-4D97-AF65-F5344CB8AC3E}">
        <p14:creationId xmlns:p14="http://schemas.microsoft.com/office/powerpoint/2010/main" val="1602260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Advanced Graduate Programs Employer</a:t>
            </a:r>
            <a:endParaRPr lang="en-US" sz="2400" dirty="0"/>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a:xfrm>
            <a:off x="838200" y="1451344"/>
            <a:ext cx="10515600" cy="4756244"/>
          </a:xfrm>
        </p:spPr>
        <p:txBody>
          <a:bodyPr>
            <a:normAutofit/>
          </a:bodyPr>
          <a:lstStyle/>
          <a:p>
            <a:pPr marL="0" indent="0">
              <a:buNone/>
            </a:pPr>
            <a:r>
              <a:rPr lang="en-US" sz="2400" b="1" dirty="0">
                <a:solidFill>
                  <a:srgbClr val="002060"/>
                </a:solidFill>
                <a:effectLst/>
                <a:latin typeface="Cambria" panose="02040503050406030204" pitchFamily="18" charset="0"/>
                <a:ea typeface="Cambria" panose="02040503050406030204" pitchFamily="18" charset="0"/>
              </a:rPr>
              <a:t>Psychometrically Speaking: Employer Survey</a:t>
            </a:r>
          </a:p>
          <a:p>
            <a:pPr marL="0" indent="0">
              <a:buNone/>
            </a:pPr>
            <a:r>
              <a:rPr lang="en-US" sz="1800" dirty="0">
                <a:solidFill>
                  <a:srgbClr val="002060"/>
                </a:solidFill>
                <a:effectLst/>
                <a:latin typeface="Cambria" panose="02040503050406030204" pitchFamily="18" charset="0"/>
                <a:ea typeface="Cambria" panose="02040503050406030204" pitchFamily="18" charset="0"/>
              </a:rPr>
              <a:t>Cronbach’s alpha was estimated to ranged from .92 to .99, suggesting a high level of internal consistency across the six domains (reliability)</a:t>
            </a:r>
          </a:p>
          <a:p>
            <a:pPr marL="0" indent="0">
              <a:buNone/>
            </a:pPr>
            <a:r>
              <a:rPr lang="en-US" sz="1800" dirty="0">
                <a:solidFill>
                  <a:srgbClr val="002060"/>
                </a:solidFill>
                <a:latin typeface="Cambria" panose="02040503050406030204" pitchFamily="18" charset="0"/>
                <a:ea typeface="Cambria" panose="02040503050406030204" pitchFamily="18" charset="0"/>
              </a:rPr>
              <a:t>Correlations between CAEP domains ranged from .65 to .88 demonstrating construct validity of the inferences made based on these ratings</a:t>
            </a:r>
          </a:p>
          <a:p>
            <a:pPr marL="0" indent="0">
              <a:buNone/>
            </a:pPr>
            <a:endParaRPr lang="en-US" sz="2200" dirty="0">
              <a:solidFill>
                <a:srgbClr val="002060"/>
              </a:solidFill>
              <a:effectLst/>
              <a:latin typeface="Cambria" panose="02040503050406030204" pitchFamily="18" charset="0"/>
              <a:ea typeface="Cambria" panose="02040503050406030204" pitchFamily="18" charset="0"/>
            </a:endParaRPr>
          </a:p>
        </p:txBody>
      </p:sp>
      <p:graphicFrame>
        <p:nvGraphicFramePr>
          <p:cNvPr id="5" name="Object 4">
            <a:extLst>
              <a:ext uri="{FF2B5EF4-FFF2-40B4-BE49-F238E27FC236}">
                <a16:creationId xmlns:a16="http://schemas.microsoft.com/office/drawing/2014/main" id="{D83F6922-C790-2201-35F7-D70B57A1C0E4}"/>
              </a:ext>
            </a:extLst>
          </p:cNvPr>
          <p:cNvGraphicFramePr>
            <a:graphicFrameLocks noChangeAspect="1"/>
          </p:cNvGraphicFramePr>
          <p:nvPr>
            <p:extLst>
              <p:ext uri="{D42A27DB-BD31-4B8C-83A1-F6EECF244321}">
                <p14:modId xmlns:p14="http://schemas.microsoft.com/office/powerpoint/2010/main" val="3252407289"/>
              </p:ext>
            </p:extLst>
          </p:nvPr>
        </p:nvGraphicFramePr>
        <p:xfrm>
          <a:off x="304800" y="3130535"/>
          <a:ext cx="11887200" cy="3581400"/>
        </p:xfrm>
        <a:graphic>
          <a:graphicData uri="http://schemas.openxmlformats.org/presentationml/2006/ole">
            <mc:AlternateContent xmlns:mc="http://schemas.openxmlformats.org/markup-compatibility/2006">
              <mc:Choice xmlns:v="urn:schemas-microsoft-com:vml" Requires="v">
                <p:oleObj name="Worksheet" r:id="rId3" imgW="11887200" imgH="3581468" progId="Excel.Sheet.8">
                  <p:embed/>
                </p:oleObj>
              </mc:Choice>
              <mc:Fallback>
                <p:oleObj name="Worksheet" r:id="rId3" imgW="11887200" imgH="3581468" progId="Excel.Sheet.8">
                  <p:embed/>
                  <p:pic>
                    <p:nvPicPr>
                      <p:cNvPr id="0" name=""/>
                      <p:cNvPicPr/>
                      <p:nvPr/>
                    </p:nvPicPr>
                    <p:blipFill>
                      <a:blip r:embed="rId4"/>
                      <a:stretch>
                        <a:fillRect/>
                      </a:stretch>
                    </p:blipFill>
                    <p:spPr>
                      <a:xfrm>
                        <a:off x="304800" y="3130535"/>
                        <a:ext cx="11887200" cy="3581400"/>
                      </a:xfrm>
                      <a:prstGeom prst="rect">
                        <a:avLst/>
                      </a:prstGeom>
                    </p:spPr>
                  </p:pic>
                </p:oleObj>
              </mc:Fallback>
            </mc:AlternateContent>
          </a:graphicData>
        </a:graphic>
      </p:graphicFrame>
    </p:spTree>
    <p:extLst>
      <p:ext uri="{BB962C8B-B14F-4D97-AF65-F5344CB8AC3E}">
        <p14:creationId xmlns:p14="http://schemas.microsoft.com/office/powerpoint/2010/main" val="1856795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59A950-C4EA-CB43-3659-17EC126E1AE6}"/>
              </a:ext>
            </a:extLst>
          </p:cNvPr>
          <p:cNvSpPr>
            <a:spLocks noGrp="1"/>
          </p:cNvSpPr>
          <p:nvPr>
            <p:ph type="title"/>
          </p:nvPr>
        </p:nvSpPr>
        <p:spPr>
          <a:xfrm>
            <a:off x="804671" y="802955"/>
            <a:ext cx="5162743" cy="1653918"/>
          </a:xfrm>
        </p:spPr>
        <p:txBody>
          <a:bodyPr>
            <a:normAutofit fontScale="90000"/>
          </a:bodyPr>
          <a:lstStyle/>
          <a:p>
            <a:r>
              <a:rPr lang="en-US" sz="4900" dirty="0">
                <a:solidFill>
                  <a:schemeClr val="accent6">
                    <a:lumMod val="50000"/>
                  </a:schemeClr>
                </a:solidFill>
                <a:latin typeface="Cambria" panose="02040503050406030204" pitchFamily="18" charset="0"/>
                <a:ea typeface="Cambria" panose="02040503050406030204" pitchFamily="18" charset="0"/>
              </a:rPr>
              <a:t>C</a:t>
            </a:r>
            <a:r>
              <a:rPr lang="en-US" sz="3300" dirty="0">
                <a:solidFill>
                  <a:schemeClr val="accent6">
                    <a:lumMod val="50000"/>
                  </a:schemeClr>
                </a:solidFill>
                <a:latin typeface="Cambria" panose="02040503050406030204" pitchFamily="18" charset="0"/>
                <a:ea typeface="Cambria" panose="02040503050406030204" pitchFamily="18" charset="0"/>
              </a:rPr>
              <a:t>ollege of </a:t>
            </a:r>
            <a:r>
              <a:rPr lang="en-US" sz="4900" dirty="0">
                <a:solidFill>
                  <a:schemeClr val="accent6">
                    <a:lumMod val="50000"/>
                  </a:schemeClr>
                </a:solidFill>
                <a:latin typeface="Cambria" panose="02040503050406030204" pitchFamily="18" charset="0"/>
                <a:ea typeface="Cambria" panose="02040503050406030204" pitchFamily="18" charset="0"/>
              </a:rPr>
              <a:t>E</a:t>
            </a:r>
            <a:r>
              <a:rPr lang="en-US" sz="3300" dirty="0">
                <a:solidFill>
                  <a:schemeClr val="accent6">
                    <a:lumMod val="50000"/>
                  </a:schemeClr>
                </a:solidFill>
                <a:latin typeface="Cambria" panose="02040503050406030204" pitchFamily="18" charset="0"/>
                <a:ea typeface="Cambria" panose="02040503050406030204" pitchFamily="18" charset="0"/>
              </a:rPr>
              <a:t>ducation</a:t>
            </a:r>
            <a:br>
              <a:rPr lang="en-US" sz="3300" dirty="0">
                <a:solidFill>
                  <a:schemeClr val="accent6">
                    <a:lumMod val="50000"/>
                  </a:schemeClr>
                </a:solidFill>
                <a:latin typeface="Cambria" panose="02040503050406030204" pitchFamily="18" charset="0"/>
                <a:ea typeface="Cambria" panose="02040503050406030204" pitchFamily="18" charset="0"/>
              </a:rPr>
            </a:br>
            <a:r>
              <a:rPr lang="en-US" sz="3300" dirty="0">
                <a:solidFill>
                  <a:schemeClr val="accent6">
                    <a:lumMod val="50000"/>
                  </a:schemeClr>
                </a:solidFill>
                <a:latin typeface="Cambria" panose="02040503050406030204" pitchFamily="18" charset="0"/>
                <a:ea typeface="Cambria" panose="02040503050406030204" pitchFamily="18" charset="0"/>
              </a:rPr>
              <a:t>University of South Florida</a:t>
            </a:r>
            <a:br>
              <a:rPr lang="en-US" sz="3300" dirty="0">
                <a:solidFill>
                  <a:schemeClr val="accent6">
                    <a:lumMod val="50000"/>
                  </a:schemeClr>
                </a:solidFill>
                <a:latin typeface="Cambria" panose="02040503050406030204" pitchFamily="18" charset="0"/>
                <a:ea typeface="Cambria" panose="02040503050406030204" pitchFamily="18" charset="0"/>
              </a:rPr>
            </a:br>
            <a:r>
              <a:rPr lang="en-US" sz="3300" dirty="0">
                <a:solidFill>
                  <a:schemeClr val="accent6">
                    <a:lumMod val="50000"/>
                  </a:schemeClr>
                </a:solidFill>
                <a:latin typeface="Cambria" panose="02040503050406030204" pitchFamily="18" charset="0"/>
                <a:ea typeface="Cambria" panose="02040503050406030204" pitchFamily="18" charset="0"/>
              </a:rPr>
              <a:t>Annual Survey Administration</a:t>
            </a:r>
            <a:endParaRPr lang="en-US" sz="3300" dirty="0">
              <a:solidFill>
                <a:schemeClr val="accent6">
                  <a:lumMod val="50000"/>
                </a:schemeClr>
              </a:solidFill>
            </a:endParaRPr>
          </a:p>
        </p:txBody>
      </p:sp>
      <p:sp>
        <p:nvSpPr>
          <p:cNvPr id="3" name="Content Placeholder 2">
            <a:extLst>
              <a:ext uri="{FF2B5EF4-FFF2-40B4-BE49-F238E27FC236}">
                <a16:creationId xmlns:a16="http://schemas.microsoft.com/office/drawing/2014/main" id="{40F9866B-2701-CB8F-D296-BAA008D135FE}"/>
              </a:ext>
            </a:extLst>
          </p:cNvPr>
          <p:cNvSpPr>
            <a:spLocks noGrp="1"/>
          </p:cNvSpPr>
          <p:nvPr>
            <p:ph idx="1"/>
          </p:nvPr>
        </p:nvSpPr>
        <p:spPr>
          <a:xfrm>
            <a:off x="804672" y="2456873"/>
            <a:ext cx="4977578" cy="3790018"/>
          </a:xfrm>
        </p:spPr>
        <p:txBody>
          <a:bodyPr anchor="ctr">
            <a:normAutofit fontScale="92500" lnSpcReduction="20000"/>
          </a:bodyPr>
          <a:lstStyle/>
          <a:p>
            <a:pPr marL="0" indent="0">
              <a:buNone/>
            </a:pPr>
            <a:endParaRPr lang="en-US" sz="1700" dirty="0">
              <a:solidFill>
                <a:schemeClr val="tx2"/>
              </a:solidFill>
              <a:latin typeface="Cambria" panose="02040503050406030204" pitchFamily="18" charset="0"/>
              <a:ea typeface="Cambria" panose="02040503050406030204" pitchFamily="18" charset="0"/>
            </a:endParaRPr>
          </a:p>
          <a:p>
            <a:pPr marL="0" indent="0">
              <a:buNone/>
            </a:pPr>
            <a:r>
              <a:rPr lang="en-US" sz="2200" b="1" dirty="0">
                <a:solidFill>
                  <a:srgbClr val="002060"/>
                </a:solidFill>
                <a:latin typeface="Cambria" panose="02040503050406030204" pitchFamily="18" charset="0"/>
                <a:ea typeface="Cambria" panose="02040503050406030204" pitchFamily="18" charset="0"/>
              </a:rPr>
              <a:t>N</a:t>
            </a:r>
            <a:r>
              <a:rPr lang="en-US" sz="2200" dirty="0">
                <a:solidFill>
                  <a:srgbClr val="002060"/>
                </a:solidFill>
                <a:latin typeface="Cambria" panose="02040503050406030204" pitchFamily="18" charset="0"/>
                <a:ea typeface="Cambria" panose="02040503050406030204" pitchFamily="18" charset="0"/>
              </a:rPr>
              <a:t>ext </a:t>
            </a:r>
            <a:r>
              <a:rPr lang="en-US" sz="2200" b="1" dirty="0">
                <a:solidFill>
                  <a:srgbClr val="002060"/>
                </a:solidFill>
                <a:latin typeface="Cambria" panose="02040503050406030204" pitchFamily="18" charset="0"/>
                <a:ea typeface="Cambria" panose="02040503050406030204" pitchFamily="18" charset="0"/>
              </a:rPr>
              <a:t>S</a:t>
            </a:r>
            <a:r>
              <a:rPr lang="en-US" sz="2200" dirty="0">
                <a:solidFill>
                  <a:srgbClr val="002060"/>
                </a:solidFill>
                <a:latin typeface="Cambria" panose="02040503050406030204" pitchFamily="18" charset="0"/>
                <a:ea typeface="Cambria" panose="02040503050406030204" pitchFamily="18" charset="0"/>
              </a:rPr>
              <a:t>teps:</a:t>
            </a:r>
          </a:p>
          <a:p>
            <a:r>
              <a:rPr lang="en-US" sz="1900" dirty="0">
                <a:solidFill>
                  <a:srgbClr val="002060"/>
                </a:solidFill>
                <a:latin typeface="Cambria" panose="02040503050406030204" pitchFamily="18" charset="0"/>
                <a:ea typeface="Cambria" panose="02040503050406030204" pitchFamily="18" charset="0"/>
              </a:rPr>
              <a:t>We are pleased with the overwhelmingly positive results on this set of surveys</a:t>
            </a:r>
          </a:p>
          <a:p>
            <a:r>
              <a:rPr lang="en-US" sz="1900" dirty="0">
                <a:solidFill>
                  <a:srgbClr val="002060"/>
                </a:solidFill>
                <a:latin typeface="Cambria" panose="02040503050406030204" pitchFamily="18" charset="0"/>
                <a:ea typeface="Cambria" panose="02040503050406030204" pitchFamily="18" charset="0"/>
              </a:rPr>
              <a:t>We will continue to collect data and as our sample sizes grow with each survey administration, we will be better positioned to disaggregate our data in order to examine trends over time and examine the psychometric characteristics of these data</a:t>
            </a:r>
          </a:p>
          <a:p>
            <a:r>
              <a:rPr lang="en-US" sz="1900" dirty="0">
                <a:solidFill>
                  <a:srgbClr val="002060"/>
                </a:solidFill>
                <a:latin typeface="Cambria" panose="02040503050406030204" pitchFamily="18" charset="0"/>
                <a:ea typeface="Cambria" panose="02040503050406030204" pitchFamily="18" charset="0"/>
              </a:rPr>
              <a:t>We will ask our faculty and program coordinators to reach out to recent graduates and encourage them to provide their valuable feedback on our surveys so that we can continue to improve our programs (</a:t>
            </a:r>
            <a:r>
              <a:rPr lang="en-US" sz="1900" i="1" dirty="0">
                <a:solidFill>
                  <a:srgbClr val="002060"/>
                </a:solidFill>
                <a:latin typeface="Cambria" panose="02040503050406030204" pitchFamily="18" charset="0"/>
                <a:ea typeface="Cambria" panose="02040503050406030204" pitchFamily="18" charset="0"/>
              </a:rPr>
              <a:t>with an aim toward improving our response rates</a:t>
            </a:r>
            <a:r>
              <a:rPr lang="en-US" sz="1900" dirty="0">
                <a:solidFill>
                  <a:srgbClr val="002060"/>
                </a:solidFill>
                <a:latin typeface="Cambria" panose="02040503050406030204" pitchFamily="18" charset="0"/>
                <a:ea typeface="Cambria" panose="02040503050406030204" pitchFamily="18" charset="0"/>
              </a:rPr>
              <a:t>)</a:t>
            </a:r>
          </a:p>
          <a:p>
            <a:pPr marL="0" indent="0">
              <a:buNone/>
            </a:pPr>
            <a:endParaRPr lang="en-US" sz="1700" dirty="0">
              <a:solidFill>
                <a:schemeClr val="tx2"/>
              </a:solidFill>
              <a:latin typeface="Cambria" panose="02040503050406030204" pitchFamily="18" charset="0"/>
              <a:ea typeface="Cambria" panose="02040503050406030204" pitchFamily="18" charset="0"/>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Business Growth">
            <a:extLst>
              <a:ext uri="{FF2B5EF4-FFF2-40B4-BE49-F238E27FC236}">
                <a16:creationId xmlns:a16="http://schemas.microsoft.com/office/drawing/2014/main" id="{CB078EEC-200C-7BC7-BEC7-0811E8FC6B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112575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5E797AE-F754-4055-6E01-11ED58238E51}"/>
              </a:ext>
            </a:extLst>
          </p:cNvPr>
          <p:cNvSpPr>
            <a:spLocks noGrp="1"/>
          </p:cNvSpPr>
          <p:nvPr>
            <p:ph type="title"/>
          </p:nvPr>
        </p:nvSpPr>
        <p:spPr>
          <a:xfrm>
            <a:off x="280657" y="1243013"/>
            <a:ext cx="4215143" cy="4371974"/>
          </a:xfrm>
        </p:spPr>
        <p:txBody>
          <a:bodyPr>
            <a:normAutofit/>
          </a:bodyPr>
          <a:lstStyle/>
          <a:p>
            <a:r>
              <a:rPr lang="en-US" sz="3600" b="1" dirty="0">
                <a:solidFill>
                  <a:srgbClr val="002060"/>
                </a:solidFill>
                <a:effectLst/>
                <a:latin typeface="Cambria" panose="02040503050406030204" pitchFamily="18" charset="0"/>
                <a:ea typeface="Calibri" panose="020F0502020204030204" pitchFamily="34" charset="0"/>
              </a:rPr>
              <a:t>Initial Teacher Preparation Programs </a:t>
            </a:r>
            <a:br>
              <a:rPr lang="en-US" sz="3600" b="1" dirty="0">
                <a:solidFill>
                  <a:srgbClr val="002060"/>
                </a:solidFill>
                <a:effectLst/>
                <a:latin typeface="Cambria" panose="02040503050406030204" pitchFamily="18" charset="0"/>
                <a:ea typeface="Calibri" panose="020F0502020204030204" pitchFamily="34" charset="0"/>
              </a:rPr>
            </a:br>
            <a:r>
              <a:rPr lang="en-US" sz="3600" b="1" dirty="0">
                <a:solidFill>
                  <a:srgbClr val="002060"/>
                </a:solidFill>
                <a:effectLst/>
                <a:latin typeface="Cambria" panose="02040503050406030204" pitchFamily="18" charset="0"/>
                <a:ea typeface="Calibri" panose="020F0502020204030204" pitchFamily="34" charset="0"/>
              </a:rPr>
              <a:t>Alumni and Principal Surveys</a:t>
            </a:r>
            <a:endParaRPr lang="en-US" sz="3600" dirty="0">
              <a:solidFill>
                <a:srgbClr val="002060"/>
              </a:solidFill>
            </a:endParaRPr>
          </a:p>
        </p:txBody>
      </p:sp>
      <p:sp>
        <p:nvSpPr>
          <p:cNvPr id="3" name="Content Placeholder 2">
            <a:extLst>
              <a:ext uri="{FF2B5EF4-FFF2-40B4-BE49-F238E27FC236}">
                <a16:creationId xmlns:a16="http://schemas.microsoft.com/office/drawing/2014/main" id="{0C19932A-78A7-2881-C879-00C01D9F20F5}"/>
              </a:ext>
            </a:extLst>
          </p:cNvPr>
          <p:cNvSpPr>
            <a:spLocks noGrp="1"/>
          </p:cNvSpPr>
          <p:nvPr>
            <p:ph idx="1"/>
          </p:nvPr>
        </p:nvSpPr>
        <p:spPr>
          <a:xfrm>
            <a:off x="6172200" y="804672"/>
            <a:ext cx="5221224" cy="5230368"/>
          </a:xfrm>
        </p:spPr>
        <p:txBody>
          <a:bodyPr anchor="ctr">
            <a:normAutofit/>
          </a:bodyPr>
          <a:lstStyle/>
          <a:p>
            <a:pPr marL="0" indent="0">
              <a:buNone/>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Closely articulated with the InTASC standards measuring: </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Learner Development </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Learning Differences</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Learning Environments</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Content Knowledge</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Application of Content</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Assessment</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Planning for Instruction</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Instructional Strategies</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Professional Learning and Ethical Practice</a:t>
            </a:r>
          </a:p>
          <a:p>
            <a:pPr marL="914400" lvl="1" indent="-457200">
              <a:buAutoNum type="arabicPeriod"/>
            </a:pPr>
            <a:r>
              <a:rPr lang="en-US" sz="1800" dirty="0">
                <a:solidFill>
                  <a:srgbClr val="002060"/>
                </a:solidFill>
                <a:effectLst/>
                <a:latin typeface="Cambria" panose="02040503050406030204" pitchFamily="18" charset="0"/>
                <a:ea typeface="Cambria" panose="02040503050406030204" pitchFamily="18" charset="0"/>
                <a:cs typeface="Calibri" panose="020F0502020204030204" pitchFamily="34" charset="0"/>
              </a:rPr>
              <a:t>Leadership and Collaboration </a:t>
            </a:r>
          </a:p>
          <a:p>
            <a:endParaRPr lang="en-US" sz="1800" dirty="0">
              <a:solidFill>
                <a:schemeClr val="tx2"/>
              </a:solidFill>
            </a:endParaRPr>
          </a:p>
        </p:txBody>
      </p:sp>
    </p:spTree>
    <p:extLst>
      <p:ext uri="{BB962C8B-B14F-4D97-AF65-F5344CB8AC3E}">
        <p14:creationId xmlns:p14="http://schemas.microsoft.com/office/powerpoint/2010/main" val="268467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28" name="Group 27">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29" name="Freeform: Shape 28">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a:xfrm>
            <a:off x="804672" y="2053641"/>
            <a:ext cx="4066092" cy="2760098"/>
          </a:xfrm>
        </p:spPr>
        <p:txBody>
          <a:bodyPr>
            <a:noAutofit/>
          </a:bodyPr>
          <a:lstStyle/>
          <a:p>
            <a:r>
              <a:rPr lang="en-US" sz="3600" b="1" dirty="0">
                <a:solidFill>
                  <a:srgbClr val="002060"/>
                </a:solidFill>
                <a:effectLst/>
                <a:latin typeface="Cambria" panose="02040503050406030204" pitchFamily="18" charset="0"/>
                <a:ea typeface="Calibri" panose="020F0502020204030204" pitchFamily="34" charset="0"/>
              </a:rPr>
              <a:t>Initial Teacher Preparation Programs </a:t>
            </a:r>
            <a:br>
              <a:rPr lang="en-US" sz="3600" b="1" dirty="0">
                <a:solidFill>
                  <a:srgbClr val="002060"/>
                </a:solidFill>
                <a:effectLst/>
                <a:latin typeface="Cambria" panose="02040503050406030204" pitchFamily="18" charset="0"/>
                <a:ea typeface="Calibri" panose="020F0502020204030204" pitchFamily="34" charset="0"/>
              </a:rPr>
            </a:br>
            <a:r>
              <a:rPr lang="en-US" sz="3600" b="1" dirty="0">
                <a:solidFill>
                  <a:srgbClr val="002060"/>
                </a:solidFill>
                <a:effectLst/>
                <a:latin typeface="Cambria" panose="02040503050406030204" pitchFamily="18" charset="0"/>
                <a:ea typeface="Calibri" panose="020F0502020204030204" pitchFamily="34" charset="0"/>
              </a:rPr>
              <a:t>Alumni and Principal Surveys</a:t>
            </a:r>
            <a:endParaRPr lang="en-US" sz="3600" dirty="0">
              <a:solidFill>
                <a:srgbClr val="002060"/>
              </a:solidFill>
            </a:endParaRPr>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a:xfrm>
            <a:off x="6090574" y="801866"/>
            <a:ext cx="5306084" cy="5230634"/>
          </a:xfrm>
          <a:noFill/>
          <a:ln>
            <a:noFill/>
          </a:ln>
        </p:spPr>
        <p:txBody>
          <a:bodyPr anchor="ctr">
            <a:normAutofit/>
          </a:bodyPr>
          <a:lstStyle/>
          <a:p>
            <a:pPr marL="0" indent="0">
              <a:buNone/>
            </a:pPr>
            <a:r>
              <a:rPr lang="en-US" sz="1800" dirty="0">
                <a:solidFill>
                  <a:srgbClr val="002060"/>
                </a:solidFill>
                <a:effectLst/>
                <a:latin typeface="Cambria" panose="02040503050406030204" pitchFamily="18" charset="0"/>
                <a:ea typeface="Cambria" panose="02040503050406030204" pitchFamily="18" charset="0"/>
              </a:rPr>
              <a:t>The survey data are aggregated and reported by program and degree level across the four InTASC Domains: </a:t>
            </a:r>
          </a:p>
          <a:p>
            <a:pPr marL="457200" lvl="1" indent="0">
              <a:buNone/>
            </a:pPr>
            <a:r>
              <a:rPr lang="en-US" sz="1800" dirty="0">
                <a:solidFill>
                  <a:srgbClr val="002060"/>
                </a:solidFill>
                <a:effectLst/>
                <a:latin typeface="Cambria" panose="02040503050406030204" pitchFamily="18" charset="0"/>
                <a:ea typeface="Cambria" panose="02040503050406030204" pitchFamily="18" charset="0"/>
              </a:rPr>
              <a:t>1. The Learner and Learning</a:t>
            </a:r>
          </a:p>
          <a:p>
            <a:pPr marL="457200" lvl="1" indent="0">
              <a:buNone/>
            </a:pPr>
            <a:r>
              <a:rPr lang="en-US" sz="1800" dirty="0">
                <a:solidFill>
                  <a:srgbClr val="002060"/>
                </a:solidFill>
                <a:effectLst/>
                <a:latin typeface="Cambria" panose="02040503050406030204" pitchFamily="18" charset="0"/>
                <a:ea typeface="Cambria" panose="02040503050406030204" pitchFamily="18" charset="0"/>
              </a:rPr>
              <a:t>2. Content Knowledge</a:t>
            </a:r>
          </a:p>
          <a:p>
            <a:pPr marL="457200" lvl="1" indent="0">
              <a:buNone/>
            </a:pPr>
            <a:r>
              <a:rPr lang="en-US" sz="1800" dirty="0">
                <a:solidFill>
                  <a:srgbClr val="002060"/>
                </a:solidFill>
                <a:effectLst/>
                <a:latin typeface="Cambria" panose="02040503050406030204" pitchFamily="18" charset="0"/>
                <a:ea typeface="Cambria" panose="02040503050406030204" pitchFamily="18" charset="0"/>
              </a:rPr>
              <a:t>3. Instructional Practice </a:t>
            </a:r>
          </a:p>
          <a:p>
            <a:pPr marL="457200" lvl="1" indent="0">
              <a:buNone/>
            </a:pPr>
            <a:r>
              <a:rPr lang="en-US" sz="1800" dirty="0">
                <a:solidFill>
                  <a:srgbClr val="002060"/>
                </a:solidFill>
                <a:effectLst/>
                <a:latin typeface="Cambria" panose="02040503050406030204" pitchFamily="18" charset="0"/>
                <a:ea typeface="Cambria" panose="02040503050406030204" pitchFamily="18" charset="0"/>
              </a:rPr>
              <a:t>4. Professional Responsibility</a:t>
            </a:r>
          </a:p>
          <a:p>
            <a:endParaRPr lang="en-US" sz="1800" dirty="0">
              <a:solidFill>
                <a:schemeClr val="tx2"/>
              </a:solidFill>
            </a:endParaRPr>
          </a:p>
        </p:txBody>
      </p:sp>
    </p:spTree>
    <p:extLst>
      <p:ext uri="{BB962C8B-B14F-4D97-AF65-F5344CB8AC3E}">
        <p14:creationId xmlns:p14="http://schemas.microsoft.com/office/powerpoint/2010/main" val="261640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a:xfrm>
            <a:off x="804672" y="802955"/>
            <a:ext cx="4977976" cy="1454051"/>
          </a:xfrm>
        </p:spPr>
        <p:txBody>
          <a:bodyPr>
            <a:noAutofit/>
          </a:bodyPr>
          <a:lstStyle/>
          <a:p>
            <a:r>
              <a:rPr lang="en-US" sz="36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endParaRPr lang="en-US" sz="3600" dirty="0">
              <a:solidFill>
                <a:srgbClr val="002060"/>
              </a:solidFill>
            </a:endParaRPr>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a:xfrm>
            <a:off x="804672" y="2721840"/>
            <a:ext cx="4977578" cy="3639289"/>
          </a:xfrm>
        </p:spPr>
        <p:txBody>
          <a:bodyPr anchor="ctr">
            <a:normAutofit/>
          </a:bodyPr>
          <a:lstStyle/>
          <a:p>
            <a:pPr marL="0" indent="0">
              <a:buNone/>
            </a:pPr>
            <a:r>
              <a:rPr lang="en-US" sz="1800" b="1" dirty="0">
                <a:solidFill>
                  <a:srgbClr val="002060"/>
                </a:solidFill>
                <a:latin typeface="Cambria" panose="02040503050406030204" pitchFamily="18" charset="0"/>
                <a:ea typeface="Cambria" panose="02040503050406030204" pitchFamily="18" charset="0"/>
              </a:rPr>
              <a:t>Sample Selection</a:t>
            </a:r>
          </a:p>
          <a:p>
            <a:pPr marL="0" indent="0">
              <a:buNone/>
            </a:pPr>
            <a:r>
              <a:rPr lang="en-US" sz="1800" dirty="0">
                <a:solidFill>
                  <a:srgbClr val="002060"/>
                </a:solidFill>
                <a:effectLst/>
                <a:latin typeface="Cambria" panose="02040503050406030204" pitchFamily="18" charset="0"/>
                <a:ea typeface="Calibri" panose="020F0502020204030204" pitchFamily="34" charset="0"/>
                <a:cs typeface="Calibri" panose="020F0502020204030204" pitchFamily="34" charset="0"/>
              </a:rPr>
              <a:t>For this reporting period we selected 2019-2020 and 2020-2021 graduates employed by Florida public schools during the 2021-2022 school year and their principals. </a:t>
            </a:r>
            <a:r>
              <a:rPr lang="en-US" sz="1800" dirty="0">
                <a:solidFill>
                  <a:srgbClr val="002060"/>
                </a:solidFill>
                <a:effectLst/>
                <a:latin typeface="Cambria" panose="02040503050406030204" pitchFamily="18" charset="0"/>
                <a:ea typeface="Calibri" panose="020F0502020204030204" pitchFamily="34" charset="0"/>
              </a:rPr>
              <a:t>The response rate for these two surveys was less than 20%. </a:t>
            </a:r>
          </a:p>
          <a:p>
            <a:pPr marL="0" indent="0">
              <a:buNone/>
            </a:pPr>
            <a:r>
              <a:rPr lang="en-US" sz="1800" dirty="0">
                <a:solidFill>
                  <a:srgbClr val="002060"/>
                </a:solidFill>
                <a:effectLst/>
                <a:latin typeface="Cambria" panose="02040503050406030204" pitchFamily="18" charset="0"/>
                <a:ea typeface="Calibri" panose="020F0502020204030204" pitchFamily="34" charset="0"/>
              </a:rPr>
              <a:t>We always send at least one reminder, but suspect low response rates are due to survey emails being intercepted and classified as quarantined.</a:t>
            </a:r>
            <a:endParaRPr lang="en-US" sz="1800" dirty="0">
              <a:solidFill>
                <a:srgbClr val="002060"/>
              </a:solidFill>
              <a:effectLst/>
              <a:latin typeface="Cambria" panose="02040503050406030204" pitchFamily="18" charset="0"/>
              <a:ea typeface="Cambria" panose="02040503050406030204" pitchFamily="18" charset="0"/>
            </a:endParaRPr>
          </a:p>
          <a:p>
            <a:endParaRPr lang="en-US" sz="1800" dirty="0">
              <a:solidFill>
                <a:schemeClr val="tx2"/>
              </a:solidFill>
            </a:endParaRPr>
          </a:p>
        </p:txBody>
      </p:sp>
      <p:grpSp>
        <p:nvGrpSpPr>
          <p:cNvPr id="33" name="Group 32">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34" name="Freeform: Shape 33">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Graduation Cap">
            <a:extLst>
              <a:ext uri="{FF2B5EF4-FFF2-40B4-BE49-F238E27FC236}">
                <a16:creationId xmlns:a16="http://schemas.microsoft.com/office/drawing/2014/main" id="{6BAE9C15-5B10-C72A-6339-2E46971DCC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409150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58086AEC-04C2-4BC4-BFB8-0135965C7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C3BE3F-B8A9-4DC9-A867-EC91736FA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38" name="Group 37">
            <a:extLst>
              <a:ext uri="{FF2B5EF4-FFF2-40B4-BE49-F238E27FC236}">
                <a16:creationId xmlns:a16="http://schemas.microsoft.com/office/drawing/2014/main" id="{0CA2F3D1-53F2-478B-949B-6D4EA2E4E4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55386"/>
            <a:ext cx="5378624" cy="6402614"/>
            <a:chOff x="-19221" y="197691"/>
            <a:chExt cx="5378624" cy="6402614"/>
          </a:xfrm>
        </p:grpSpPr>
        <p:sp>
          <p:nvSpPr>
            <p:cNvPr id="39" name="Freeform: Shape 38">
              <a:extLst>
                <a:ext uri="{FF2B5EF4-FFF2-40B4-BE49-F238E27FC236}">
                  <a16:creationId xmlns:a16="http://schemas.microsoft.com/office/drawing/2014/main" id="{6E53A4EE-6F9B-4EC8-9840-708F509D9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CD8289AA-777C-4230-BABC-203458BF6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39D76777-71BF-4FFF-B568-E58E46EB1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 name="Freeform: Shape 41">
              <a:extLst>
                <a:ext uri="{FF2B5EF4-FFF2-40B4-BE49-F238E27FC236}">
                  <a16:creationId xmlns:a16="http://schemas.microsoft.com/office/drawing/2014/main" id="{72CDCD53-6393-431A-9E75-109BC8362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Freeform: Shape 42">
              <a:extLst>
                <a:ext uri="{FF2B5EF4-FFF2-40B4-BE49-F238E27FC236}">
                  <a16:creationId xmlns:a16="http://schemas.microsoft.com/office/drawing/2014/main" id="{DA62198F-7D76-4A2A-9669-40E5E8A3C8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a:xfrm>
            <a:off x="804672" y="2023236"/>
            <a:ext cx="3659777" cy="2820908"/>
          </a:xfrm>
        </p:spPr>
        <p:txBody>
          <a:bodyPr>
            <a:noAutofit/>
          </a:bodyPr>
          <a:lstStyle/>
          <a:p>
            <a:r>
              <a:rPr lang="en-US" sz="3600" b="1" dirty="0">
                <a:solidFill>
                  <a:srgbClr val="002060"/>
                </a:solidFill>
                <a:effectLst/>
                <a:latin typeface="Cambria" panose="02040503050406030204" pitchFamily="18" charset="0"/>
                <a:ea typeface="Calibri" panose="020F0502020204030204" pitchFamily="34" charset="0"/>
              </a:rPr>
              <a:t>Initial Teacher Preparation Programs</a:t>
            </a:r>
            <a:br>
              <a:rPr lang="en-US" sz="3600" b="1" dirty="0">
                <a:solidFill>
                  <a:srgbClr val="002060"/>
                </a:solidFill>
                <a:effectLst/>
                <a:latin typeface="Cambria" panose="02040503050406030204" pitchFamily="18" charset="0"/>
                <a:ea typeface="Calibri" panose="020F0502020204030204" pitchFamily="34" charset="0"/>
              </a:rPr>
            </a:br>
            <a:r>
              <a:rPr lang="en-US" sz="3600" b="1" dirty="0">
                <a:solidFill>
                  <a:srgbClr val="002060"/>
                </a:solidFill>
                <a:effectLst/>
                <a:latin typeface="Cambria" panose="02040503050406030204" pitchFamily="18" charset="0"/>
                <a:ea typeface="Calibri" panose="020F0502020204030204" pitchFamily="34" charset="0"/>
              </a:rPr>
              <a:t>Alumni and Principal Surveys</a:t>
            </a:r>
            <a:endParaRPr lang="en-US" sz="3600" dirty="0">
              <a:solidFill>
                <a:srgbClr val="002060"/>
              </a:solidFill>
            </a:endParaRPr>
          </a:p>
        </p:txBody>
      </p:sp>
      <p:graphicFrame>
        <p:nvGraphicFramePr>
          <p:cNvPr id="30" name="Content Placeholder 2">
            <a:extLst>
              <a:ext uri="{FF2B5EF4-FFF2-40B4-BE49-F238E27FC236}">
                <a16:creationId xmlns:a16="http://schemas.microsoft.com/office/drawing/2014/main" id="{6798C970-B4BF-4F74-E32A-D5B7B4AFF702}"/>
              </a:ext>
            </a:extLst>
          </p:cNvPr>
          <p:cNvGraphicFramePr>
            <a:graphicFrameLocks noGrp="1"/>
          </p:cNvGraphicFramePr>
          <p:nvPr>
            <p:ph idx="1"/>
            <p:extLst>
              <p:ext uri="{D42A27DB-BD31-4B8C-83A1-F6EECF244321}">
                <p14:modId xmlns:p14="http://schemas.microsoft.com/office/powerpoint/2010/main" val="2736434936"/>
              </p:ext>
            </p:extLst>
          </p:nvPr>
        </p:nvGraphicFramePr>
        <p:xfrm>
          <a:off x="6355080" y="955653"/>
          <a:ext cx="5029200" cy="5426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0046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endParaRPr lang="en-US" sz="2400" dirty="0"/>
          </a:p>
        </p:txBody>
      </p:sp>
      <p:sp>
        <p:nvSpPr>
          <p:cNvPr id="3" name="Content Placeholder 2">
            <a:extLst>
              <a:ext uri="{FF2B5EF4-FFF2-40B4-BE49-F238E27FC236}">
                <a16:creationId xmlns:a16="http://schemas.microsoft.com/office/drawing/2014/main" id="{526C2AFD-F9A6-11CD-B15E-76B2748D17BA}"/>
              </a:ext>
            </a:extLst>
          </p:cNvPr>
          <p:cNvSpPr>
            <a:spLocks noGrp="1"/>
          </p:cNvSpPr>
          <p:nvPr>
            <p:ph idx="1"/>
          </p:nvPr>
        </p:nvSpPr>
        <p:spPr/>
        <p:txBody>
          <a:bodyPr>
            <a:normAutofit/>
          </a:bodyPr>
          <a:lstStyle/>
          <a:p>
            <a:pPr marL="0" indent="0">
              <a:buNone/>
            </a:pPr>
            <a:r>
              <a:rPr lang="en-US" sz="2400" dirty="0">
                <a:solidFill>
                  <a:srgbClr val="002060"/>
                </a:solidFill>
                <a:latin typeface="Cambria" panose="02040503050406030204" pitchFamily="18" charset="0"/>
                <a:ea typeface="Cambria" panose="02040503050406030204" pitchFamily="18" charset="0"/>
              </a:rPr>
              <a:t>Descriptive Statistics: </a:t>
            </a:r>
            <a:r>
              <a:rPr lang="en-US" sz="2400" i="1" dirty="0">
                <a:solidFill>
                  <a:srgbClr val="002060"/>
                </a:solidFill>
                <a:latin typeface="Cambria" panose="02040503050406030204" pitchFamily="18" charset="0"/>
                <a:ea typeface="Cambria" panose="02040503050406030204" pitchFamily="18" charset="0"/>
              </a:rPr>
              <a:t>Alumni Survey</a:t>
            </a:r>
            <a:endParaRPr lang="en-US" sz="2200" i="1" dirty="0">
              <a:solidFill>
                <a:srgbClr val="002060"/>
              </a:solidFill>
              <a:effectLst/>
              <a:latin typeface="Cambria" panose="02040503050406030204" pitchFamily="18" charset="0"/>
              <a:ea typeface="Cambria" panose="02040503050406030204" pitchFamily="18" charset="0"/>
            </a:endParaRPr>
          </a:p>
          <a:p>
            <a:pPr marL="0" indent="0">
              <a:buNone/>
            </a:pPr>
            <a:endParaRPr lang="en-US" dirty="0"/>
          </a:p>
          <a:p>
            <a:endParaRPr lang="en-US" dirty="0"/>
          </a:p>
          <a:p>
            <a:endParaRPr lang="en-US" dirty="0"/>
          </a:p>
          <a:p>
            <a:pPr marL="0" indent="0">
              <a:buNone/>
            </a:pPr>
            <a:endParaRPr lang="en-US" dirty="0"/>
          </a:p>
          <a:p>
            <a:pPr marL="0" indent="0">
              <a:buNone/>
            </a:pPr>
            <a:r>
              <a:rPr lang="en-US" sz="2400" dirty="0">
                <a:solidFill>
                  <a:srgbClr val="002060"/>
                </a:solidFill>
                <a:latin typeface="Cambria" panose="02040503050406030204" pitchFamily="18" charset="0"/>
                <a:ea typeface="Cambria" panose="02040503050406030204" pitchFamily="18" charset="0"/>
              </a:rPr>
              <a:t>Descriptive Statistics: </a:t>
            </a:r>
            <a:r>
              <a:rPr lang="en-US" sz="2400" i="1" dirty="0">
                <a:solidFill>
                  <a:srgbClr val="002060"/>
                </a:solidFill>
                <a:latin typeface="Cambria" panose="02040503050406030204" pitchFamily="18" charset="0"/>
                <a:ea typeface="Cambria" panose="02040503050406030204" pitchFamily="18" charset="0"/>
              </a:rPr>
              <a:t>Principal Survey</a:t>
            </a:r>
            <a:endParaRPr lang="en-US" sz="2400" i="1" dirty="0">
              <a:solidFill>
                <a:srgbClr val="002060"/>
              </a:solidFill>
              <a:effectLst/>
              <a:latin typeface="Cambria" panose="02040503050406030204" pitchFamily="18" charset="0"/>
              <a:ea typeface="Cambria" panose="02040503050406030204" pitchFamily="18" charset="0"/>
            </a:endParaRPr>
          </a:p>
          <a:p>
            <a:endParaRPr lang="en-US" dirty="0"/>
          </a:p>
        </p:txBody>
      </p:sp>
      <p:graphicFrame>
        <p:nvGraphicFramePr>
          <p:cNvPr id="7" name="Object 6">
            <a:extLst>
              <a:ext uri="{FF2B5EF4-FFF2-40B4-BE49-F238E27FC236}">
                <a16:creationId xmlns:a16="http://schemas.microsoft.com/office/drawing/2014/main" id="{C6E31F13-F83F-04DA-325A-15600DC6A531}"/>
              </a:ext>
            </a:extLst>
          </p:cNvPr>
          <p:cNvGraphicFramePr>
            <a:graphicFrameLocks noChangeAspect="1"/>
          </p:cNvGraphicFramePr>
          <p:nvPr>
            <p:extLst>
              <p:ext uri="{D42A27DB-BD31-4B8C-83A1-F6EECF244321}">
                <p14:modId xmlns:p14="http://schemas.microsoft.com/office/powerpoint/2010/main" val="3537551635"/>
              </p:ext>
            </p:extLst>
          </p:nvPr>
        </p:nvGraphicFramePr>
        <p:xfrm>
          <a:off x="912813" y="2560638"/>
          <a:ext cx="7867650" cy="1171575"/>
        </p:xfrm>
        <a:graphic>
          <a:graphicData uri="http://schemas.openxmlformats.org/presentationml/2006/ole">
            <mc:AlternateContent xmlns:mc="http://schemas.openxmlformats.org/markup-compatibility/2006">
              <mc:Choice xmlns:v="urn:schemas-microsoft-com:vml" Requires="v">
                <p:oleObj name="Worksheet" r:id="rId3" imgW="7867510" imgH="1171677" progId="Excel.Sheet.8">
                  <p:embed/>
                </p:oleObj>
              </mc:Choice>
              <mc:Fallback>
                <p:oleObj name="Worksheet" r:id="rId3" imgW="7867510" imgH="1171677" progId="Excel.Sheet.8">
                  <p:embed/>
                  <p:pic>
                    <p:nvPicPr>
                      <p:cNvPr id="0" name=""/>
                      <p:cNvPicPr/>
                      <p:nvPr/>
                    </p:nvPicPr>
                    <p:blipFill>
                      <a:blip r:embed="rId4"/>
                      <a:stretch>
                        <a:fillRect/>
                      </a:stretch>
                    </p:blipFill>
                    <p:spPr>
                      <a:xfrm>
                        <a:off x="912813" y="2560638"/>
                        <a:ext cx="7867650" cy="1171575"/>
                      </a:xfrm>
                      <a:prstGeom prst="rect">
                        <a:avLst/>
                      </a:prstGeom>
                    </p:spPr>
                  </p:pic>
                </p:oleObj>
              </mc:Fallback>
            </mc:AlternateContent>
          </a:graphicData>
        </a:graphic>
      </p:graphicFrame>
      <p:graphicFrame>
        <p:nvGraphicFramePr>
          <p:cNvPr id="4" name="Object 3">
            <a:extLst>
              <a:ext uri="{FF2B5EF4-FFF2-40B4-BE49-F238E27FC236}">
                <a16:creationId xmlns:a16="http://schemas.microsoft.com/office/drawing/2014/main" id="{294F5351-247C-609B-B407-B44A99BFE1AD}"/>
              </a:ext>
            </a:extLst>
          </p:cNvPr>
          <p:cNvGraphicFramePr>
            <a:graphicFrameLocks noChangeAspect="1"/>
          </p:cNvGraphicFramePr>
          <p:nvPr>
            <p:extLst>
              <p:ext uri="{D42A27DB-BD31-4B8C-83A1-F6EECF244321}">
                <p14:modId xmlns:p14="http://schemas.microsoft.com/office/powerpoint/2010/main" val="1300698466"/>
              </p:ext>
            </p:extLst>
          </p:nvPr>
        </p:nvGraphicFramePr>
        <p:xfrm>
          <a:off x="912813" y="4935538"/>
          <a:ext cx="7867650" cy="1171575"/>
        </p:xfrm>
        <a:graphic>
          <a:graphicData uri="http://schemas.openxmlformats.org/presentationml/2006/ole">
            <mc:AlternateContent xmlns:mc="http://schemas.openxmlformats.org/markup-compatibility/2006">
              <mc:Choice xmlns:v="urn:schemas-microsoft-com:vml" Requires="v">
                <p:oleObj name="Worksheet" r:id="rId5" imgW="7867510" imgH="1171677" progId="Excel.Sheet.8">
                  <p:embed/>
                </p:oleObj>
              </mc:Choice>
              <mc:Fallback>
                <p:oleObj name="Worksheet" r:id="rId5" imgW="7867510" imgH="1171677" progId="Excel.Sheet.8">
                  <p:embed/>
                  <p:pic>
                    <p:nvPicPr>
                      <p:cNvPr id="0" name=""/>
                      <p:cNvPicPr/>
                      <p:nvPr/>
                    </p:nvPicPr>
                    <p:blipFill>
                      <a:blip r:embed="rId6"/>
                      <a:stretch>
                        <a:fillRect/>
                      </a:stretch>
                    </p:blipFill>
                    <p:spPr>
                      <a:xfrm>
                        <a:off x="912813" y="4935538"/>
                        <a:ext cx="7867650" cy="1171575"/>
                      </a:xfrm>
                      <a:prstGeom prst="rect">
                        <a:avLst/>
                      </a:prstGeom>
                    </p:spPr>
                  </p:pic>
                </p:oleObj>
              </mc:Fallback>
            </mc:AlternateContent>
          </a:graphicData>
        </a:graphic>
      </p:graphicFrame>
    </p:spTree>
    <p:extLst>
      <p:ext uri="{BB962C8B-B14F-4D97-AF65-F5344CB8AC3E}">
        <p14:creationId xmlns:p14="http://schemas.microsoft.com/office/powerpoint/2010/main" val="2336052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br>
              <a:rPr lang="en-US" sz="2400" b="1" dirty="0">
                <a:solidFill>
                  <a:srgbClr val="002060"/>
                </a:solidFill>
                <a:effectLst/>
                <a:latin typeface="Cambria" panose="02040503050406030204" pitchFamily="18" charset="0"/>
                <a:ea typeface="Calibri" panose="020F0502020204030204" pitchFamily="34" charset="0"/>
              </a:rPr>
            </a:br>
            <a:br>
              <a:rPr lang="en-US" sz="2400" b="1" dirty="0">
                <a:solidFill>
                  <a:srgbClr val="002060"/>
                </a:solidFill>
                <a:effectLst/>
                <a:latin typeface="Cambria" panose="02040503050406030204" pitchFamily="18" charset="0"/>
                <a:ea typeface="Calibri" panose="020F0502020204030204" pitchFamily="34" charset="0"/>
              </a:rPr>
            </a:br>
            <a:br>
              <a:rPr lang="en-US" sz="1200" dirty="0">
                <a:solidFill>
                  <a:srgbClr val="002060"/>
                </a:solidFill>
                <a:effectLst/>
                <a:highlight>
                  <a:srgbClr val="00FF00"/>
                </a:highlight>
                <a:latin typeface="Cambria" panose="02040503050406030204" pitchFamily="18" charset="0"/>
                <a:ea typeface="Calibri" panose="020F0502020204030204" pitchFamily="34" charset="0"/>
              </a:rPr>
            </a:br>
            <a:endParaRPr lang="en-US" sz="1200" dirty="0">
              <a:highlight>
                <a:srgbClr val="00FF00"/>
              </a:highlight>
            </a:endParaRPr>
          </a:p>
        </p:txBody>
      </p:sp>
      <p:graphicFrame>
        <p:nvGraphicFramePr>
          <p:cNvPr id="3" name="Chart 2">
            <a:extLst>
              <a:ext uri="{FF2B5EF4-FFF2-40B4-BE49-F238E27FC236}">
                <a16:creationId xmlns:a16="http://schemas.microsoft.com/office/drawing/2014/main" id="{052FD8C5-39EB-4F18-D2D0-A12A1CBABB87}"/>
              </a:ext>
            </a:extLst>
          </p:cNvPr>
          <p:cNvGraphicFramePr>
            <a:graphicFrameLocks/>
          </p:cNvGraphicFramePr>
          <p:nvPr>
            <p:extLst>
              <p:ext uri="{D42A27DB-BD31-4B8C-83A1-F6EECF244321}">
                <p14:modId xmlns:p14="http://schemas.microsoft.com/office/powerpoint/2010/main" val="1567336986"/>
              </p:ext>
            </p:extLst>
          </p:nvPr>
        </p:nvGraphicFramePr>
        <p:xfrm>
          <a:off x="1357745" y="2057399"/>
          <a:ext cx="9374909" cy="41217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1754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0904-C275-4E8D-3394-345E0970E867}"/>
              </a:ext>
            </a:extLst>
          </p:cNvPr>
          <p:cNvSpPr>
            <a:spLocks noGrp="1"/>
          </p:cNvSpPr>
          <p:nvPr>
            <p:ph type="title"/>
          </p:nvPr>
        </p:nvSpPr>
        <p:spPr>
          <a:xfrm>
            <a:off x="838200" y="393405"/>
            <a:ext cx="10515600" cy="1331700"/>
          </a:xfrm>
        </p:spPr>
        <p:txBody>
          <a:bodyPr>
            <a:normAutofit/>
          </a:bodyPr>
          <a:lstStyle/>
          <a:p>
            <a:pPr algn="ctr"/>
            <a:r>
              <a:rPr lang="en-US" sz="2400" b="1" dirty="0">
                <a:solidFill>
                  <a:srgbClr val="002060"/>
                </a:solidFill>
                <a:effectLst/>
                <a:latin typeface="Cambria" panose="02040503050406030204" pitchFamily="18" charset="0"/>
                <a:ea typeface="Calibri" panose="020F0502020204030204" pitchFamily="34" charset="0"/>
              </a:rPr>
              <a:t>Initial Teacher Preparation Programs Alumni and Principal Surveys</a:t>
            </a:r>
            <a:br>
              <a:rPr lang="en-US" sz="2400" b="1" dirty="0">
                <a:solidFill>
                  <a:srgbClr val="002060"/>
                </a:solidFill>
                <a:effectLst/>
                <a:latin typeface="Cambria" panose="02040503050406030204" pitchFamily="18" charset="0"/>
                <a:ea typeface="Calibri" panose="020F0502020204030204" pitchFamily="34" charset="0"/>
              </a:rPr>
            </a:br>
            <a:br>
              <a:rPr lang="en-US" sz="2400" b="1" dirty="0">
                <a:solidFill>
                  <a:srgbClr val="002060"/>
                </a:solidFill>
                <a:effectLst/>
                <a:latin typeface="Cambria" panose="02040503050406030204" pitchFamily="18" charset="0"/>
                <a:ea typeface="Calibri" panose="020F0502020204030204" pitchFamily="34" charset="0"/>
              </a:rPr>
            </a:br>
            <a:br>
              <a:rPr lang="en-US" sz="1200" dirty="0">
                <a:solidFill>
                  <a:srgbClr val="002060"/>
                </a:solidFill>
                <a:effectLst/>
                <a:highlight>
                  <a:srgbClr val="00FF00"/>
                </a:highlight>
                <a:latin typeface="Cambria" panose="02040503050406030204" pitchFamily="18" charset="0"/>
                <a:ea typeface="Calibri" panose="020F0502020204030204" pitchFamily="34" charset="0"/>
              </a:rPr>
            </a:br>
            <a:endParaRPr lang="en-US" sz="1200" dirty="0">
              <a:highlight>
                <a:srgbClr val="00FF00"/>
              </a:highlight>
            </a:endParaRPr>
          </a:p>
        </p:txBody>
      </p:sp>
      <p:graphicFrame>
        <p:nvGraphicFramePr>
          <p:cNvPr id="4" name="Chart 3">
            <a:extLst>
              <a:ext uri="{FF2B5EF4-FFF2-40B4-BE49-F238E27FC236}">
                <a16:creationId xmlns:a16="http://schemas.microsoft.com/office/drawing/2014/main" id="{0DD09606-7203-BB4F-EF4B-D048271FBF73}"/>
              </a:ext>
            </a:extLst>
          </p:cNvPr>
          <p:cNvGraphicFramePr>
            <a:graphicFrameLocks/>
          </p:cNvGraphicFramePr>
          <p:nvPr>
            <p:extLst>
              <p:ext uri="{D42A27DB-BD31-4B8C-83A1-F6EECF244321}">
                <p14:modId xmlns:p14="http://schemas.microsoft.com/office/powerpoint/2010/main" val="4211706539"/>
              </p:ext>
            </p:extLst>
          </p:nvPr>
        </p:nvGraphicFramePr>
        <p:xfrm>
          <a:off x="1498861" y="2057399"/>
          <a:ext cx="9483365" cy="40511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7761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6810</TotalTime>
  <Words>1834</Words>
  <Application>Microsoft Office PowerPoint</Application>
  <PresentationFormat>Widescreen</PresentationFormat>
  <Paragraphs>136</Paragraphs>
  <Slides>22</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Calibri</vt:lpstr>
      <vt:lpstr>Calibri Light</vt:lpstr>
      <vt:lpstr>Cambria</vt:lpstr>
      <vt:lpstr>Office Theme</vt:lpstr>
      <vt:lpstr>Worksheet</vt:lpstr>
      <vt:lpstr>College of Education  University of South Florida Annual Survey Administration</vt:lpstr>
      <vt:lpstr>Initial Teacher Preparation Programs  Alumni and  Principal Surveys </vt:lpstr>
      <vt:lpstr>Initial Teacher Preparation Programs  Alumni and Principal Surveys</vt:lpstr>
      <vt:lpstr>Initial Teacher Preparation Programs  Alumni and Principal Surveys</vt:lpstr>
      <vt:lpstr>Initial Teacher Preparation Programs Alumni and Principal Surveys</vt:lpstr>
      <vt:lpstr>Initial Teacher Preparation Programs Alumni and Principal Surveys</vt:lpstr>
      <vt:lpstr>Initial Teacher Preparation Programs Alumni and Principal Surveys</vt:lpstr>
      <vt:lpstr>Initial Teacher Preparation Programs Alumni and Principal Surveys   </vt:lpstr>
      <vt:lpstr>Initial Teacher Preparation Programs Alumni and Principal Surveys   </vt:lpstr>
      <vt:lpstr> Initial Teacher Preparation Programs Alumni and Principal Surveys </vt:lpstr>
      <vt:lpstr>Initial Teacher Preparation Programs Alumni and Principal Surveys</vt:lpstr>
      <vt:lpstr>Initial Teacher Preparation Programs Alumni and Principal Surveys</vt:lpstr>
      <vt:lpstr>Advanced Graduate Programs Alumni and Employer Surveys </vt:lpstr>
      <vt:lpstr>Advanced Graduate Programs Alumni and Employer Surveys </vt:lpstr>
      <vt:lpstr> Advanced Graduate Programs Alumni and Employer Surveys </vt:lpstr>
      <vt:lpstr>Advanced Graduate Programs Alumni and Employer Surveys</vt:lpstr>
      <vt:lpstr> Advanced Graduate Programs Alumni and Employer Surveys </vt:lpstr>
      <vt:lpstr> Advanced Graduate Programs Alumni and Employer Surveys</vt:lpstr>
      <vt:lpstr> Advanced Graduate Programs Alumni and Employer Surveys </vt:lpstr>
      <vt:lpstr>Advanced Graduate Programs Alumni</vt:lpstr>
      <vt:lpstr>Advanced Graduate Programs Employer</vt:lpstr>
      <vt:lpstr>College of Education University of South Florida Annual Survey Administration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COEDU USF Annual Survey Administration</dc:title>
  <dc:creator>Kristine Hogarty</dc:creator>
  <cp:lastModifiedBy>Pamela Magasich</cp:lastModifiedBy>
  <cp:revision>84</cp:revision>
  <dcterms:created xsi:type="dcterms:W3CDTF">2023-03-15T15:43:24Z</dcterms:created>
  <dcterms:modified xsi:type="dcterms:W3CDTF">2023-04-21T17:09:12Z</dcterms:modified>
</cp:coreProperties>
</file>